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1"/>
  </p:notesMasterIdLst>
  <p:sldIdLst>
    <p:sldId id="264" r:id="rId5"/>
    <p:sldId id="256" r:id="rId6"/>
    <p:sldId id="263" r:id="rId7"/>
    <p:sldId id="261" r:id="rId8"/>
    <p:sldId id="257" r:id="rId9"/>
    <p:sldId id="268" r:id="rId10"/>
    <p:sldId id="269" r:id="rId11"/>
    <p:sldId id="267" r:id="rId12"/>
    <p:sldId id="275" r:id="rId13"/>
    <p:sldId id="258" r:id="rId14"/>
    <p:sldId id="260" r:id="rId15"/>
    <p:sldId id="271" r:id="rId16"/>
    <p:sldId id="272" r:id="rId17"/>
    <p:sldId id="279" r:id="rId18"/>
    <p:sldId id="278" r:id="rId19"/>
    <p:sldId id="273" r:id="rId20"/>
    <p:sldId id="277" r:id="rId21"/>
    <p:sldId id="265" r:id="rId22"/>
    <p:sldId id="266" r:id="rId23"/>
    <p:sldId id="282" r:id="rId24"/>
    <p:sldId id="281" r:id="rId25"/>
    <p:sldId id="283" r:id="rId26"/>
    <p:sldId id="285" r:id="rId27"/>
    <p:sldId id="286" r:id="rId28"/>
    <p:sldId id="284" r:id="rId29"/>
    <p:sldId id="262" r:id="rId30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157"/>
    <a:srgbClr val="888888"/>
    <a:srgbClr val="240057"/>
    <a:srgbClr val="FC674A"/>
    <a:srgbClr val="DAFAAC"/>
    <a:srgbClr val="FFFFFF"/>
    <a:srgbClr val="FCB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BEC1B7-B72F-4A67-A2EA-B869C9632DF8}" v="315" dt="2023-06-21T16:35:12.085"/>
    <p1510:client id="{23C1BDDA-B282-47D2-81D9-5677EB1242EA}" v="1" dt="2023-06-21T15:25:28.919"/>
    <p1510:client id="{2C744E5A-8645-4449-8332-3F4AABE80B7D}" v="420" dt="2023-06-20T16:56:51.453"/>
    <p1510:client id="{629AAC04-53E4-48CE-8FFD-FC4795ED0A4F}" v="185" dt="2023-06-21T15:19:53.691"/>
    <p1510:client id="{7F99B81E-3AB5-4D91-B746-01D8B3DB5D9C}" vWet="2" dt="2023-06-21T13:07:00.409"/>
    <p1510:client id="{7FF0B1F0-C13F-48A8-ACE5-F873DE8DE91F}" v="13" dt="2023-06-20T21:28:15.527"/>
    <p1510:client id="{8FD15F44-C296-48D6-91E6-4CC65FEE4AB9}" v="9" dt="2023-06-22T06:56:49.142"/>
    <p1510:client id="{97FC6C1A-FAEA-4DC3-ABC5-837340111E97}" v="449" dt="2023-06-21T16:45:41.288"/>
    <p1510:client id="{9C1ECC40-9D64-4F02-AEF5-FC2FFB615D6E}" v="167" dt="2023-06-21T23:54:18.273"/>
    <p1510:client id="{AF8B49CD-D4F8-4368-AFDC-D87362833A77}" v="1" dt="2023-06-22T07:01:08.916"/>
    <p1510:client id="{B7AD67D6-C896-40D9-B88B-EC43BB7BC7E2}" v="12" dt="2023-06-21T20:15:33.920"/>
    <p1510:client id="{C6F39DBE-97F1-F943-ACAC-19D5D89D27F1}" v="712" dt="2023-06-21T14:14:15.456"/>
    <p1510:client id="{DCD018BC-2462-491D-B614-EFE5B98CE79D}" v="1" dt="2023-06-21T07:24:41.778"/>
    <p1510:client id="{FC41DBAB-B182-481F-B588-6664E9E85E46}" v="194" dt="2023-06-21T14:50:48.795"/>
    <p1510:client id="{FD365AFC-FBBD-4BD5-BA41-2216DF00A750}" v="29" dt="2023-06-21T23:43:32.394"/>
    <p1510:client id="{FF353EEE-BACF-4011-BC5F-A461B56FCA10}" v="1" dt="2023-06-21T13:04:21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2FA71-547D-4D0E-BBA9-E81AF356CA63}" type="datetimeFigureOut">
              <a:t>2023-06-21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71815-6D4B-4A7E-B105-71541D2D9A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45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The electronics are rather simple 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Talk about all the components we use</a:t>
            </a:r>
          </a:p>
          <a:p>
            <a:r>
              <a:rPr lang="en-US">
                <a:ea typeface="Calibri"/>
                <a:cs typeface="Calibri"/>
              </a:rPr>
              <a:t>Long waiting time for the sensors -&gt; initial development without them (sending fake commands to pc)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1815-6D4B-4A7E-B105-71541D2D9A93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50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Explain quickly  all the debug code I have written</a:t>
            </a:r>
          </a:p>
          <a:p>
            <a:r>
              <a:rPr lang="en-US">
                <a:ea typeface="Calibri"/>
                <a:cs typeface="Calibri"/>
              </a:rPr>
              <a:t>This is all written in python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1815-6D4B-4A7E-B105-71541D2D9A93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4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16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5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2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22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2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32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0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94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6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2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13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4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16.svg"/><Relationship Id="rId21" Type="http://schemas.openxmlformats.org/officeDocument/2006/relationships/image" Target="../media/image34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5" Type="http://schemas.openxmlformats.org/officeDocument/2006/relationships/image" Target="../media/image38.sv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24" Type="http://schemas.openxmlformats.org/officeDocument/2006/relationships/image" Target="../media/image37.pn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D625F1-AAF5-B20B-EE17-4DE499F7F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cs typeface="Calibri Light"/>
              </a:rPr>
              <a:t>                          </a:t>
            </a:r>
          </a:p>
        </p:txBody>
      </p:sp>
      <p:pic>
        <p:nvPicPr>
          <p:cNvPr id="4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0BD755B3-A093-7E96-F2EA-5D622B5E3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" y="4393"/>
            <a:ext cx="12197644" cy="68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45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C5663-9ACB-1C12-6618-634088A52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Prototype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AD024-DDD3-7146-DA62-7A8CE6434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5F08511-373B-A601-6E18-5543682A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441" y="1779567"/>
            <a:ext cx="1838660" cy="13799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91E3FA51-845E-556D-2676-EA9AFDFA2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95" y="1780403"/>
            <a:ext cx="2136174" cy="13818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554CB2-BC0F-3914-13FD-3917B6A6CD0C}"/>
              </a:ext>
            </a:extLst>
          </p:cNvPr>
          <p:cNvSpPr txBox="1"/>
          <p:nvPr/>
        </p:nvSpPr>
        <p:spPr>
          <a:xfrm>
            <a:off x="3120081" y="2080054"/>
            <a:ext cx="119448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cs typeface="Calibri"/>
              </a:rPr>
              <a:t>--&gt;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57C7E0-10C3-EC6E-B435-46FF30AE6065}"/>
              </a:ext>
            </a:extLst>
          </p:cNvPr>
          <p:cNvSpPr txBox="1"/>
          <p:nvPr/>
        </p:nvSpPr>
        <p:spPr>
          <a:xfrm>
            <a:off x="1050324" y="3501081"/>
            <a:ext cx="494270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cs typeface="Calibri"/>
              </a:rPr>
              <a:t>ALUMINIUM                           STEEL</a:t>
            </a:r>
          </a:p>
        </p:txBody>
      </p:sp>
      <p:pic>
        <p:nvPicPr>
          <p:cNvPr id="13" name="Picture 13">
            <a:extLst>
              <a:ext uri="{FF2B5EF4-FFF2-40B4-BE49-F238E27FC236}">
                <a16:creationId xmlns:a16="http://schemas.microsoft.com/office/drawing/2014/main" id="{2456F103-313E-196F-B944-EABC22C87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7401" y="1624914"/>
            <a:ext cx="1692876" cy="16825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4" descr="A picture containing wooden, wood, lumber, building material&#10;&#10;Description automatically generated">
            <a:extLst>
              <a:ext uri="{FF2B5EF4-FFF2-40B4-BE49-F238E27FC236}">
                <a16:creationId xmlns:a16="http://schemas.microsoft.com/office/drawing/2014/main" id="{85762C81-D3E7-0EB5-C685-A74F40C1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7129" y="1655507"/>
            <a:ext cx="1847336" cy="16316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10ECE3-323B-3A48-09BF-F3891029D16C}"/>
              </a:ext>
            </a:extLst>
          </p:cNvPr>
          <p:cNvSpPr txBox="1"/>
          <p:nvPr/>
        </p:nvSpPr>
        <p:spPr>
          <a:xfrm>
            <a:off x="8845379" y="2080055"/>
            <a:ext cx="834081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cs typeface="Calibri"/>
              </a:rPr>
              <a:t>--&gt;</a:t>
            </a:r>
            <a:endParaRPr lang="en-US" sz="4400">
              <a:cs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0A7EAE-6A66-E970-0B57-3AFA70CFE77F}"/>
              </a:ext>
            </a:extLst>
          </p:cNvPr>
          <p:cNvSpPr txBox="1"/>
          <p:nvPr/>
        </p:nvSpPr>
        <p:spPr>
          <a:xfrm>
            <a:off x="6971270" y="3501080"/>
            <a:ext cx="439694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cs typeface="Calibri"/>
              </a:rPr>
              <a:t> WHITE OAK                  PLYWOOD</a:t>
            </a:r>
            <a:endParaRPr lang="en-US" b="1">
              <a:cs typeface="Calibri" panose="020F0502020204030204"/>
            </a:endParaRPr>
          </a:p>
        </p:txBody>
      </p:sp>
      <p:pic>
        <p:nvPicPr>
          <p:cNvPr id="17" name="Picture 17" descr="A blue office chair&#10;&#10;Description automatically generated">
            <a:extLst>
              <a:ext uri="{FF2B5EF4-FFF2-40B4-BE49-F238E27FC236}">
                <a16:creationId xmlns:a16="http://schemas.microsoft.com/office/drawing/2014/main" id="{6AAAD035-0E69-6FA6-48B8-A024AF2E82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8544" y="4334518"/>
            <a:ext cx="1679747" cy="16900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5E578D64-E6E1-4153-8990-2A5392F7D4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0311" y="4331885"/>
            <a:ext cx="2136012" cy="16280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8E3C20F-21D2-FC11-6CB6-C5729D7CDBBB}"/>
              </a:ext>
            </a:extLst>
          </p:cNvPr>
          <p:cNvSpPr txBox="1"/>
          <p:nvPr/>
        </p:nvSpPr>
        <p:spPr>
          <a:xfrm>
            <a:off x="5989897" y="4764911"/>
            <a:ext cx="90668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cs typeface="Calibri"/>
              </a:rPr>
              <a:t>--&gt;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9E2B4-33D4-B338-B2D1-EB77ACBFFC92}"/>
              </a:ext>
            </a:extLst>
          </p:cNvPr>
          <p:cNvSpPr txBox="1"/>
          <p:nvPr/>
        </p:nvSpPr>
        <p:spPr>
          <a:xfrm>
            <a:off x="3732836" y="6038126"/>
            <a:ext cx="66843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cs typeface="Calibri"/>
              </a:rPr>
              <a:t>      GAS LIFT                 OFFICE CHAIR GAS LIFT</a:t>
            </a:r>
          </a:p>
        </p:txBody>
      </p:sp>
      <p:pic>
        <p:nvPicPr>
          <p:cNvPr id="5" name="Picture 4" descr="A close-up of several types of construction materials&#10;&#10;Description automatically generated with low confidence">
            <a:extLst>
              <a:ext uri="{FF2B5EF4-FFF2-40B4-BE49-F238E27FC236}">
                <a16:creationId xmlns:a16="http://schemas.microsoft.com/office/drawing/2014/main" id="{C67ED635-B8E1-F821-43BC-B63B0936D3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21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88605-DB21-DBF1-4175-ADEFD15F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Prototype – How it works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8591B-EAC0-74E1-D81F-D642F4392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(PHOTO OF THE SLIDING PIECES AND THE GAS LIFT WITH PEDAL OF THE PROTOTYPE)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Pedal activation system (How to lift and push down the equipment)</a:t>
            </a:r>
          </a:p>
          <a:p>
            <a:r>
              <a:rPr lang="en-US">
                <a:cs typeface="Calibri"/>
              </a:rPr>
              <a:t>Lip and Groove system in the sliding pieces and handles</a:t>
            </a:r>
          </a:p>
          <a:p>
            <a:r>
              <a:rPr lang="en-US">
                <a:cs typeface="Calibri"/>
              </a:rPr>
              <a:t>Use of the push buttons</a:t>
            </a:r>
          </a:p>
          <a:p>
            <a:r>
              <a:rPr lang="en-US">
                <a:cs typeface="Calibri"/>
              </a:rPr>
              <a:t>Use of a laptop screen</a:t>
            </a:r>
          </a:p>
        </p:txBody>
      </p:sp>
      <p:pic>
        <p:nvPicPr>
          <p:cNvPr id="5" name="Picture 4" descr="A picture containing text, screenshot, furniture, table&#10;&#10;Description automatically generated">
            <a:extLst>
              <a:ext uri="{FF2B5EF4-FFF2-40B4-BE49-F238E27FC236}">
                <a16:creationId xmlns:a16="http://schemas.microsoft.com/office/drawing/2014/main" id="{1A30B696-5EC6-B1AD-486C-E45C9F578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7" name="Picture 6" descr="A picture containing text, screenshot, furniture, table&#10;&#10;Description automatically generated">
            <a:extLst>
              <a:ext uri="{FF2B5EF4-FFF2-40B4-BE49-F238E27FC236}">
                <a16:creationId xmlns:a16="http://schemas.microsoft.com/office/drawing/2014/main" id="{2E3AF237-9EDF-2F59-18BE-B94559B8C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12" name="Picture 11" descr="A picture containing text, screenshot, furniture, table&#10;&#10;Description automatically generated">
            <a:extLst>
              <a:ext uri="{FF2B5EF4-FFF2-40B4-BE49-F238E27FC236}">
                <a16:creationId xmlns:a16="http://schemas.microsoft.com/office/drawing/2014/main" id="{476D4B1D-CC76-E467-66AF-E5C27A93F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184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omputer&#10;&#10;Description automatically generated with low confidence">
            <a:extLst>
              <a:ext uri="{FF2B5EF4-FFF2-40B4-BE49-F238E27FC236}">
                <a16:creationId xmlns:a16="http://schemas.microsoft.com/office/drawing/2014/main" id="{105CCB33-EDA6-6B40-A60D-C0040E5F8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4" name="Picture 4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2813938E-A6CD-6694-6DF4-0D001CA3D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22" y="4393"/>
            <a:ext cx="12197644" cy="68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21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AA7CECD-78A7-05E9-795B-AA3E421107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6" t="302" r="14906" b="5335"/>
          <a:stretch/>
        </p:blipFill>
        <p:spPr>
          <a:xfrm>
            <a:off x="7863306" y="224634"/>
            <a:ext cx="4044221" cy="6341270"/>
          </a:xfrm>
          <a:prstGeom prst="rect">
            <a:avLst/>
          </a:prstGeom>
        </p:spPr>
      </p:pic>
      <p:pic>
        <p:nvPicPr>
          <p:cNvPr id="6" name="Picture 6" descr="A picture containing text, indoor, computer, office&#10;&#10;Description automatically generated">
            <a:extLst>
              <a:ext uri="{FF2B5EF4-FFF2-40B4-BE49-F238E27FC236}">
                <a16:creationId xmlns:a16="http://schemas.microsoft.com/office/drawing/2014/main" id="{820D610A-59BE-C03A-696E-9782005763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" r="22222" b="-43"/>
          <a:stretch/>
        </p:blipFill>
        <p:spPr>
          <a:xfrm>
            <a:off x="271600" y="227339"/>
            <a:ext cx="3696965" cy="6341316"/>
          </a:xfrm>
          <a:prstGeom prst="rect">
            <a:avLst/>
          </a:prstGeom>
        </p:spPr>
      </p:pic>
      <p:pic>
        <p:nvPicPr>
          <p:cNvPr id="7" name="Picture 7" descr="A picture containing person&#10;&#10;Description automatically generated">
            <a:extLst>
              <a:ext uri="{FF2B5EF4-FFF2-40B4-BE49-F238E27FC236}">
                <a16:creationId xmlns:a16="http://schemas.microsoft.com/office/drawing/2014/main" id="{F54FE99C-AE49-3004-CB82-654387CF71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05" t="59" r="199" b="91"/>
          <a:stretch/>
        </p:blipFill>
        <p:spPr>
          <a:xfrm>
            <a:off x="4097321" y="216878"/>
            <a:ext cx="3633027" cy="63420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E22E4A-9E82-FA7B-B4C1-7334EB120B12}"/>
              </a:ext>
            </a:extLst>
          </p:cNvPr>
          <p:cNvSpPr/>
          <p:nvPr/>
        </p:nvSpPr>
        <p:spPr>
          <a:xfrm>
            <a:off x="123472" y="88193"/>
            <a:ext cx="11923888" cy="6618111"/>
          </a:xfrm>
          <a:prstGeom prst="rect">
            <a:avLst/>
          </a:prstGeom>
          <a:noFill/>
          <a:ln w="571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41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aquatic bird&#10;&#10;Description automatically generated">
            <a:extLst>
              <a:ext uri="{FF2B5EF4-FFF2-40B4-BE49-F238E27FC236}">
                <a16:creationId xmlns:a16="http://schemas.microsoft.com/office/drawing/2014/main" id="{A9201989-E70B-7576-67D4-B7EEFC139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" y="4393"/>
            <a:ext cx="12197644" cy="68492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8372D1-C368-F99C-E693-52F51CF96BC5}"/>
              </a:ext>
            </a:extLst>
          </p:cNvPr>
          <p:cNvSpPr txBox="1"/>
          <p:nvPr/>
        </p:nvSpPr>
        <p:spPr>
          <a:xfrm>
            <a:off x="6921500" y="1627909"/>
            <a:ext cx="33395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ea typeface="Calibri"/>
                <a:cs typeface="Calibri"/>
              </a:rPr>
              <a:t>Pos 1 --&gt; Pos 2</a:t>
            </a:r>
            <a:endParaRPr lang="en-US" sz="2800"/>
          </a:p>
        </p:txBody>
      </p:sp>
      <p:pic>
        <p:nvPicPr>
          <p:cNvPr id="11" name="Picture 11" descr="A picture containing square&#10;&#10;Description automatically generated">
            <a:extLst>
              <a:ext uri="{FF2B5EF4-FFF2-40B4-BE49-F238E27FC236}">
                <a16:creationId xmlns:a16="http://schemas.microsoft.com/office/drawing/2014/main" id="{5127D43F-B233-4ACC-F1B0-CBA1C9ED4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855" y="2231549"/>
            <a:ext cx="6968836" cy="2925991"/>
          </a:xfrm>
          <a:prstGeom prst="rect">
            <a:avLst/>
          </a:prstGeom>
        </p:spPr>
      </p:pic>
      <p:pic>
        <p:nvPicPr>
          <p:cNvPr id="12" name="Picture 12" descr="Shape, square&#10;&#10;Description automatically generated">
            <a:extLst>
              <a:ext uri="{FF2B5EF4-FFF2-40B4-BE49-F238E27FC236}">
                <a16:creationId xmlns:a16="http://schemas.microsoft.com/office/drawing/2014/main" id="{A1AFB995-DA38-4A9B-3E68-2E34A3E503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64" t="268" r="1515" b="49851"/>
          <a:stretch/>
        </p:blipFill>
        <p:spPr>
          <a:xfrm>
            <a:off x="4707775" y="5371084"/>
            <a:ext cx="914995" cy="7498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2B679B-B6D5-C407-CBB2-4EC563B6B171}"/>
              </a:ext>
            </a:extLst>
          </p:cNvPr>
          <p:cNvSpPr txBox="1"/>
          <p:nvPr/>
        </p:nvSpPr>
        <p:spPr>
          <a:xfrm>
            <a:off x="5524499" y="5518727"/>
            <a:ext cx="33395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ea typeface="Calibri"/>
                <a:cs typeface="Calibri"/>
              </a:rPr>
              <a:t>Receiving light</a:t>
            </a:r>
          </a:p>
        </p:txBody>
      </p:sp>
      <p:pic>
        <p:nvPicPr>
          <p:cNvPr id="5" name="Picture 5" descr="A picture containing grass, outdoor, tree, person&#10;&#10;Description automatically generated">
            <a:extLst>
              <a:ext uri="{FF2B5EF4-FFF2-40B4-BE49-F238E27FC236}">
                <a16:creationId xmlns:a16="http://schemas.microsoft.com/office/drawing/2014/main" id="{DF931D39-D4CC-049A-2671-A30EA3B1C7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96" t="-63" r="26667" b="247"/>
          <a:stretch/>
        </p:blipFill>
        <p:spPr>
          <a:xfrm>
            <a:off x="322439" y="843874"/>
            <a:ext cx="4304433" cy="517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58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ext, person, posing, female&#10;&#10;Description automatically generated">
            <a:extLst>
              <a:ext uri="{FF2B5EF4-FFF2-40B4-BE49-F238E27FC236}">
                <a16:creationId xmlns:a16="http://schemas.microsoft.com/office/drawing/2014/main" id="{855231E6-BE0F-8F52-77B1-C3B4C23E4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4886" cy="6863195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6D4FE2A6-D3DF-DAC1-C89D-686E3D05B164}"/>
              </a:ext>
            </a:extLst>
          </p:cNvPr>
          <p:cNvSpPr/>
          <p:nvPr/>
        </p:nvSpPr>
        <p:spPr>
          <a:xfrm rot="17700000">
            <a:off x="8954928" y="2973646"/>
            <a:ext cx="2105526" cy="1032710"/>
          </a:xfrm>
          <a:prstGeom prst="rightArrow">
            <a:avLst/>
          </a:prstGeom>
          <a:solidFill>
            <a:srgbClr val="240057"/>
          </a:solidFill>
          <a:ln>
            <a:solidFill>
              <a:srgbClr val="240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9" descr="Text&#10;&#10;Description automatically generated">
            <a:extLst>
              <a:ext uri="{FF2B5EF4-FFF2-40B4-BE49-F238E27FC236}">
                <a16:creationId xmlns:a16="http://schemas.microsoft.com/office/drawing/2014/main" id="{DFE731E1-8F8A-2AE4-2401-60B2ED1CC1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54"/>
          <a:stretch/>
        </p:blipFill>
        <p:spPr>
          <a:xfrm>
            <a:off x="161925" y="4326704"/>
            <a:ext cx="6886575" cy="2357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3AF902-510B-05C9-487D-24B6C4DA2309}"/>
              </a:ext>
            </a:extLst>
          </p:cNvPr>
          <p:cNvSpPr txBox="1"/>
          <p:nvPr/>
        </p:nvSpPr>
        <p:spPr>
          <a:xfrm>
            <a:off x="4762500" y="4660105"/>
            <a:ext cx="16287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  <a:ea typeface="Calibri"/>
                <a:cs typeface="Calibri"/>
              </a:rPr>
              <a:t>Console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4D7C21-B79E-9749-C8D9-1638A16323FB}"/>
              </a:ext>
            </a:extLst>
          </p:cNvPr>
          <p:cNvSpPr txBox="1"/>
          <p:nvPr/>
        </p:nvSpPr>
        <p:spPr>
          <a:xfrm>
            <a:off x="9010650" y="4660105"/>
            <a:ext cx="16287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  <a:ea typeface="Calibri"/>
                <a:cs typeface="Calibri"/>
              </a:rPr>
              <a:t>Software</a:t>
            </a:r>
          </a:p>
        </p:txBody>
      </p:sp>
    </p:spTree>
    <p:extLst>
      <p:ext uri="{BB962C8B-B14F-4D97-AF65-F5344CB8AC3E}">
        <p14:creationId xmlns:p14="http://schemas.microsoft.com/office/powerpoint/2010/main" val="2020221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font&#10;&#10;Description automatically generated">
            <a:extLst>
              <a:ext uri="{FF2B5EF4-FFF2-40B4-BE49-F238E27FC236}">
                <a16:creationId xmlns:a16="http://schemas.microsoft.com/office/drawing/2014/main" id="{45F65A34-F698-49D9-EE32-675548692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5" name="Picture 4" descr="A picture containing text, screenshot, font, rectangle&#10;&#10;Description automatically generated">
            <a:extLst>
              <a:ext uri="{FF2B5EF4-FFF2-40B4-BE49-F238E27FC236}">
                <a16:creationId xmlns:a16="http://schemas.microsoft.com/office/drawing/2014/main" id="{FD9CD027-7B71-C2FF-BE64-2BDBAFB86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70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eam 4_Shift it_Promo video">
            <a:hlinkClick r:id="" action="ppaction://media"/>
            <a:extLst>
              <a:ext uri="{FF2B5EF4-FFF2-40B4-BE49-F238E27FC236}">
                <a16:creationId xmlns:a16="http://schemas.microsoft.com/office/drawing/2014/main" id="{A9CAD443-1581-3B34-8010-E4A6C933EF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476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1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D57380-F991-F111-27AF-B06353C5F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5831" y="-291367"/>
            <a:ext cx="1547447" cy="891810"/>
          </a:xfrm>
        </p:spPr>
        <p:txBody>
          <a:bodyPr/>
          <a:lstStyle/>
          <a:p>
            <a:r>
              <a:rPr lang="fr-FR" sz="2400">
                <a:ea typeface="Calibri Light"/>
                <a:cs typeface="Calibri Light"/>
              </a:rPr>
              <a:t>Packaging</a:t>
            </a:r>
            <a:r>
              <a:rPr lang="fr-FR">
                <a:ea typeface="Calibri Light"/>
                <a:cs typeface="Calibri Light"/>
              </a:rPr>
              <a:t> </a:t>
            </a:r>
            <a:endParaRPr lang="fr-FR"/>
          </a:p>
        </p:txBody>
      </p:sp>
      <p:pic>
        <p:nvPicPr>
          <p:cNvPr id="9" name="Image 9" descr="Une image contenant diagramme&#10;&#10;Description générée automatiquement">
            <a:extLst>
              <a:ext uri="{FF2B5EF4-FFF2-40B4-BE49-F238E27FC236}">
                <a16:creationId xmlns:a16="http://schemas.microsoft.com/office/drawing/2014/main" id="{507D21BF-FB9C-0C29-5CC1-FB606851D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040" y="477471"/>
            <a:ext cx="11177058" cy="6203584"/>
          </a:xfrm>
        </p:spPr>
      </p:pic>
      <p:pic>
        <p:nvPicPr>
          <p:cNvPr id="5" name="Picture 5" descr="Diagram&#10;&#10;Description automatically generated">
            <a:extLst>
              <a:ext uri="{FF2B5EF4-FFF2-40B4-BE49-F238E27FC236}">
                <a16:creationId xmlns:a16="http://schemas.microsoft.com/office/drawing/2014/main" id="{F3DE15B1-FA1C-9EAF-8F7C-98E95C7A3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22" y="4393"/>
            <a:ext cx="12197644" cy="690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71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furniture, chair, design&#10;&#10;Description automatically generated">
            <a:extLst>
              <a:ext uri="{FF2B5EF4-FFF2-40B4-BE49-F238E27FC236}">
                <a16:creationId xmlns:a16="http://schemas.microsoft.com/office/drawing/2014/main" id="{AF1EB7C4-FB8F-0871-D71C-BDFC132D9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80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BB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FC4A4-B5DD-C5E5-FA94-BC7F3F32B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3093" y="-2326882"/>
            <a:ext cx="4222620" cy="3343333"/>
          </a:xfrm>
        </p:spPr>
        <p:txBody>
          <a:bodyPr>
            <a:normAutofit/>
          </a:bodyPr>
          <a:lstStyle/>
          <a:p>
            <a:pPr algn="l"/>
            <a:r>
              <a:rPr lang="en-FI" sz="5200"/>
              <a:t>The work team</a:t>
            </a:r>
            <a:endParaRPr lang="fr-FR" sz="5200"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CD9AD-2E66-85FD-DA77-6BB74C6C7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030" y="3356935"/>
            <a:ext cx="2686897" cy="9199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cs typeface="Calibri"/>
              </a:rPr>
              <a:t>Lahore </a:t>
            </a:r>
            <a:endParaRPr lang="fr-FR" sz="2000" b="1">
              <a:cs typeface="Calibri"/>
            </a:endParaRPr>
          </a:p>
          <a:p>
            <a:pPr algn="l"/>
            <a:r>
              <a:rPr lang="en-US" sz="2000">
                <a:ea typeface="+mn-lt"/>
                <a:cs typeface="+mn-lt"/>
              </a:rPr>
              <a:t>Product Development</a:t>
            </a:r>
            <a:endParaRPr lang="en-US" sz="2000">
              <a:ea typeface="Calibri"/>
              <a:cs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D2FF60-AFD7-351A-EA8D-E368F71884F2}"/>
              </a:ext>
            </a:extLst>
          </p:cNvPr>
          <p:cNvSpPr txBox="1"/>
          <p:nvPr/>
        </p:nvSpPr>
        <p:spPr>
          <a:xfrm>
            <a:off x="4419600" y="3223846"/>
            <a:ext cx="32472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Alicia</a:t>
            </a:r>
            <a:endParaRPr lang="fr-FR" sz="2000" b="1">
              <a:cs typeface="Calibri"/>
            </a:endParaRPr>
          </a:p>
          <a:p>
            <a:r>
              <a:rPr lang="en-US" sz="2000"/>
              <a:t>Industrial Biotechnology</a:t>
            </a:r>
            <a:endParaRPr lang="en-US" sz="2000">
              <a:cs typeface="Calibri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0FC785-6636-5CF0-773A-80E2E6A866B0}"/>
              </a:ext>
            </a:extLst>
          </p:cNvPr>
          <p:cNvSpPr txBox="1"/>
          <p:nvPr/>
        </p:nvSpPr>
        <p:spPr>
          <a:xfrm>
            <a:off x="8616462" y="3341077"/>
            <a:ext cx="301283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Eléna</a:t>
            </a:r>
            <a:r>
              <a:rPr lang="en-US" sz="2000"/>
              <a:t> </a:t>
            </a:r>
            <a:r>
              <a:rPr lang="fr-FR" sz="2000"/>
              <a:t>​</a:t>
            </a:r>
            <a:endParaRPr lang="fr-FR" sz="2000">
              <a:cs typeface="Calibri"/>
            </a:endParaRPr>
          </a:p>
          <a:p>
            <a:r>
              <a:rPr lang="en-US" sz="2000"/>
              <a:t>Packaging Engineering</a:t>
            </a:r>
            <a:endParaRPr lang="en-US" sz="2000">
              <a:cs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1EB1F84-15EB-20E4-B763-E63C29F0D5BB}"/>
              </a:ext>
            </a:extLst>
          </p:cNvPr>
          <p:cNvSpPr txBox="1"/>
          <p:nvPr/>
        </p:nvSpPr>
        <p:spPr>
          <a:xfrm>
            <a:off x="46892" y="5920153"/>
            <a:ext cx="420858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Felix</a:t>
            </a:r>
            <a:r>
              <a:rPr lang="en-US" sz="2000"/>
              <a:t>  </a:t>
            </a:r>
            <a:r>
              <a:rPr lang="fr-FR" sz="2000"/>
              <a:t>​</a:t>
            </a:r>
            <a:endParaRPr lang="fr-FR" sz="2000">
              <a:cs typeface="Calibri"/>
            </a:endParaRPr>
          </a:p>
          <a:p>
            <a:r>
              <a:rPr lang="en-US" sz="2000"/>
              <a:t>Industrial-Engineering &amp; Management</a:t>
            </a:r>
            <a:endParaRPr lang="en-US" sz="2000">
              <a:cs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80703CE-DA3C-7A00-4BBD-7C85095B8D66}"/>
              </a:ext>
            </a:extLst>
          </p:cNvPr>
          <p:cNvSpPr txBox="1"/>
          <p:nvPr/>
        </p:nvSpPr>
        <p:spPr>
          <a:xfrm>
            <a:off x="4724399" y="6037385"/>
            <a:ext cx="2743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Sander</a:t>
            </a:r>
            <a:r>
              <a:rPr lang="en-US" sz="2000"/>
              <a:t> </a:t>
            </a:r>
            <a:r>
              <a:rPr lang="fr-FR" sz="2000"/>
              <a:t>​</a:t>
            </a:r>
            <a:endParaRPr lang="fr-FR" sz="2000">
              <a:cs typeface="Calibri"/>
            </a:endParaRPr>
          </a:p>
          <a:p>
            <a:pPr algn="ctr"/>
            <a:r>
              <a:rPr lang="en-US" sz="2000"/>
              <a:t>Electronics-ICT</a:t>
            </a:r>
            <a:endParaRPr lang="en-US" sz="2000">
              <a:cs typeface="Calibri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1FDB0BA-D7DA-81CF-D909-16A396D40403}"/>
              </a:ext>
            </a:extLst>
          </p:cNvPr>
          <p:cNvSpPr txBox="1"/>
          <p:nvPr/>
        </p:nvSpPr>
        <p:spPr>
          <a:xfrm>
            <a:off x="8804031" y="6107723"/>
            <a:ext cx="2743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Angelo</a:t>
            </a:r>
            <a:endParaRPr lang="fr-FR" sz="2000" b="1">
              <a:cs typeface="Calibri"/>
            </a:endParaRPr>
          </a:p>
          <a:p>
            <a:pPr algn="ctr"/>
            <a:r>
              <a:rPr lang="en-US" sz="2000"/>
              <a:t>Mechanical engineering</a:t>
            </a:r>
            <a:endParaRPr lang="en-US" sz="2000">
              <a:cs typeface="Calibri"/>
            </a:endParaRPr>
          </a:p>
        </p:txBody>
      </p:sp>
      <p:pic>
        <p:nvPicPr>
          <p:cNvPr id="18" name="Image 18" descr="Une image contenant poupée&#10;&#10;Description générée automatiquement">
            <a:extLst>
              <a:ext uri="{FF2B5EF4-FFF2-40B4-BE49-F238E27FC236}">
                <a16:creationId xmlns:a16="http://schemas.microsoft.com/office/drawing/2014/main" id="{25F929AA-5C65-EDBB-C7DD-203937CB6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9846" y="1305019"/>
            <a:ext cx="1488831" cy="1915068"/>
          </a:xfrm>
          <a:prstGeom prst="rect">
            <a:avLst/>
          </a:prstGeom>
        </p:spPr>
      </p:pic>
      <p:pic>
        <p:nvPicPr>
          <p:cNvPr id="19" name="Image 19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9EFEA784-CB13-0B01-005E-76CFC7520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045" y="1209696"/>
            <a:ext cx="1688124" cy="1929869"/>
          </a:xfrm>
          <a:prstGeom prst="rect">
            <a:avLst/>
          </a:prstGeom>
        </p:spPr>
      </p:pic>
      <p:pic>
        <p:nvPicPr>
          <p:cNvPr id="20" name="Image 20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60070861-DE6F-1FF6-E3D2-076959FE7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0185" y="4108651"/>
            <a:ext cx="1570893" cy="2075561"/>
          </a:xfrm>
          <a:prstGeom prst="rect">
            <a:avLst/>
          </a:prstGeom>
        </p:spPr>
      </p:pic>
      <p:pic>
        <p:nvPicPr>
          <p:cNvPr id="21" name="Image 21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67D15A7A-A8F5-64C1-EE17-D34DEF2FB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984" y="4163742"/>
            <a:ext cx="1547447" cy="1801255"/>
          </a:xfrm>
          <a:prstGeom prst="rect">
            <a:avLst/>
          </a:prstGeom>
        </p:spPr>
      </p:pic>
      <p:pic>
        <p:nvPicPr>
          <p:cNvPr id="22" name="Image 22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EEB1630A-70A9-F65E-B5DA-C85236DA7A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4707" y="4105401"/>
            <a:ext cx="1817077" cy="1999996"/>
          </a:xfrm>
          <a:prstGeom prst="rect">
            <a:avLst/>
          </a:prstGeom>
        </p:spPr>
      </p:pic>
      <p:pic>
        <p:nvPicPr>
          <p:cNvPr id="23" name="Image 23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6FA0C1E8-21B7-577B-C4B9-860FAEF08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194" y="812233"/>
            <a:ext cx="1817077" cy="2137508"/>
          </a:xfrm>
          <a:prstGeom prst="rect">
            <a:avLst/>
          </a:prstGeom>
        </p:spPr>
      </p:pic>
      <p:pic>
        <p:nvPicPr>
          <p:cNvPr id="5" name="Picture 4" descr="A group of people's faces&#10;&#10;Description automatically generated with medium confidence">
            <a:extLst>
              <a:ext uri="{FF2B5EF4-FFF2-40B4-BE49-F238E27FC236}">
                <a16:creationId xmlns:a16="http://schemas.microsoft.com/office/drawing/2014/main" id="{55B19649-B834-D0AB-A409-0B5EEF3F2D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7" name="Picture 6" descr="A group of people's faces&#10;&#10;Description automatically generated with medium confidence">
            <a:extLst>
              <a:ext uri="{FF2B5EF4-FFF2-40B4-BE49-F238E27FC236}">
                <a16:creationId xmlns:a16="http://schemas.microsoft.com/office/drawing/2014/main" id="{91200BD2-7005-5F15-0E3F-BE67A00431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4" name="Picture 5" descr="Timeline&#10;&#10;Description automatically generated">
            <a:extLst>
              <a:ext uri="{FF2B5EF4-FFF2-40B4-BE49-F238E27FC236}">
                <a16:creationId xmlns:a16="http://schemas.microsoft.com/office/drawing/2014/main" id="{9CC2A53B-55F6-FACE-B2AC-C15DB88508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89" y="4393"/>
            <a:ext cx="12141200" cy="68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81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371F0663-ED36-EA52-FB7F-C8718A29F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1411"/>
            <a:ext cx="9107311" cy="68551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7D4B03-C4DB-A7FA-B17C-09BD25DE4ABC}"/>
              </a:ext>
            </a:extLst>
          </p:cNvPr>
          <p:cNvSpPr txBox="1"/>
          <p:nvPr/>
        </p:nvSpPr>
        <p:spPr>
          <a:xfrm>
            <a:off x="112888" y="95250"/>
            <a:ext cx="32455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rgbClr val="250157"/>
                </a:solidFill>
                <a:latin typeface="HP Simplified"/>
                <a:ea typeface="Calibri"/>
                <a:cs typeface="Calibri"/>
              </a:rPr>
              <a:t>Leaflet</a:t>
            </a:r>
            <a:endParaRPr lang="en-US" sz="3200">
              <a:solidFill>
                <a:srgbClr val="250157"/>
              </a:solidFill>
              <a:latin typeface="HP Simplified"/>
            </a:endParaRPr>
          </a:p>
        </p:txBody>
      </p:sp>
    </p:spTree>
    <p:extLst>
      <p:ext uri="{BB962C8B-B14F-4D97-AF65-F5344CB8AC3E}">
        <p14:creationId xmlns:p14="http://schemas.microsoft.com/office/powerpoint/2010/main" val="283827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2B5667-AE3A-340B-86D4-61EDC059F467}"/>
              </a:ext>
            </a:extLst>
          </p:cNvPr>
          <p:cNvSpPr/>
          <p:nvPr/>
        </p:nvSpPr>
        <p:spPr>
          <a:xfrm>
            <a:off x="-35278" y="-17639"/>
            <a:ext cx="12234333" cy="6886222"/>
          </a:xfrm>
          <a:prstGeom prst="rect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90AA11C-8120-D52B-BC08-BEE6B6139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289" y="4007"/>
            <a:ext cx="9629422" cy="684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97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2B5667-AE3A-340B-86D4-61EDC059F467}"/>
              </a:ext>
            </a:extLst>
          </p:cNvPr>
          <p:cNvSpPr/>
          <p:nvPr/>
        </p:nvSpPr>
        <p:spPr>
          <a:xfrm>
            <a:off x="-35278" y="-17639"/>
            <a:ext cx="12234333" cy="6886222"/>
          </a:xfrm>
          <a:prstGeom prst="rect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DB1B6B3-EB97-0760-9D0C-9A39DBCAE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45" y="-24216"/>
            <a:ext cx="9657644" cy="687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464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picture containing map&#10;&#10;Description automatically generated">
            <a:extLst>
              <a:ext uri="{FF2B5EF4-FFF2-40B4-BE49-F238E27FC236}">
                <a16:creationId xmlns:a16="http://schemas.microsoft.com/office/drawing/2014/main" id="{56D5A218-00FD-BF66-3899-CFB415760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-292"/>
            <a:ext cx="4873978" cy="68585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CF5B99-BC08-2296-7C8D-3164A18BBF0C}"/>
              </a:ext>
            </a:extLst>
          </p:cNvPr>
          <p:cNvSpPr txBox="1"/>
          <p:nvPr/>
        </p:nvSpPr>
        <p:spPr>
          <a:xfrm>
            <a:off x="112888" y="95250"/>
            <a:ext cx="32455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rgbClr val="250157"/>
                </a:solidFill>
                <a:latin typeface="HP Simplified"/>
                <a:ea typeface="Calibri"/>
                <a:cs typeface="Calibri"/>
              </a:rPr>
              <a:t>Flyer</a:t>
            </a:r>
            <a:endParaRPr lang="en-US" sz="3200">
              <a:solidFill>
                <a:srgbClr val="250157"/>
              </a:solidFill>
              <a:latin typeface="HP Simplified"/>
            </a:endParaRPr>
          </a:p>
        </p:txBody>
      </p:sp>
    </p:spTree>
    <p:extLst>
      <p:ext uri="{BB962C8B-B14F-4D97-AF65-F5344CB8AC3E}">
        <p14:creationId xmlns:p14="http://schemas.microsoft.com/office/powerpoint/2010/main" val="2865647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5B563505-3C4B-CD6B-5554-BA2AB8244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178" y="-6489"/>
            <a:ext cx="4845755" cy="68709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20D5E2-CFC1-639C-8C8C-840F2D97C349}"/>
              </a:ext>
            </a:extLst>
          </p:cNvPr>
          <p:cNvSpPr txBox="1"/>
          <p:nvPr/>
        </p:nvSpPr>
        <p:spPr>
          <a:xfrm>
            <a:off x="112888" y="95250"/>
            <a:ext cx="32455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rgbClr val="250157"/>
                </a:solidFill>
                <a:latin typeface="HP Simplified"/>
                <a:ea typeface="Calibri"/>
                <a:cs typeface="Calibri"/>
              </a:rPr>
              <a:t>Poster</a:t>
            </a:r>
            <a:endParaRPr lang="en-US" sz="3200">
              <a:solidFill>
                <a:srgbClr val="250157"/>
              </a:solidFill>
              <a:latin typeface="HP Simplified"/>
            </a:endParaRPr>
          </a:p>
        </p:txBody>
      </p:sp>
    </p:spTree>
    <p:extLst>
      <p:ext uri="{BB962C8B-B14F-4D97-AF65-F5344CB8AC3E}">
        <p14:creationId xmlns:p14="http://schemas.microsoft.com/office/powerpoint/2010/main" val="1688907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A00BC7-FA37-255C-525E-A54817496443}"/>
              </a:ext>
            </a:extLst>
          </p:cNvPr>
          <p:cNvSpPr/>
          <p:nvPr/>
        </p:nvSpPr>
        <p:spPr>
          <a:xfrm>
            <a:off x="-35278" y="-17639"/>
            <a:ext cx="12234333" cy="6886222"/>
          </a:xfrm>
          <a:prstGeom prst="rect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1F7B4AC0-85A2-77D7-8F27-16FB2E83B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178" y="3787"/>
            <a:ext cx="9671755" cy="6850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10DD91-9D52-A098-3EF7-8583A7BCE577}"/>
              </a:ext>
            </a:extLst>
          </p:cNvPr>
          <p:cNvSpPr txBox="1"/>
          <p:nvPr/>
        </p:nvSpPr>
        <p:spPr>
          <a:xfrm>
            <a:off x="-56445" y="-17639"/>
            <a:ext cx="324555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  <a:latin typeface="HP Simplified"/>
                <a:ea typeface="Calibri"/>
                <a:cs typeface="Calibri"/>
              </a:rPr>
              <a:t>User</a:t>
            </a:r>
          </a:p>
          <a:p>
            <a:r>
              <a:rPr lang="en-US" sz="2800">
                <a:solidFill>
                  <a:schemeClr val="bg1"/>
                </a:solidFill>
                <a:latin typeface="HP Simplified"/>
                <a:ea typeface="Calibri"/>
                <a:cs typeface="Calibri"/>
              </a:rPr>
              <a:t>Journey</a:t>
            </a:r>
          </a:p>
        </p:txBody>
      </p:sp>
    </p:spTree>
    <p:extLst>
      <p:ext uri="{BB962C8B-B14F-4D97-AF65-F5344CB8AC3E}">
        <p14:creationId xmlns:p14="http://schemas.microsoft.com/office/powerpoint/2010/main" val="2347359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C97F51F-C68F-E1EC-B282-E9561F829817}"/>
              </a:ext>
            </a:extLst>
          </p:cNvPr>
          <p:cNvSpPr txBox="1"/>
          <p:nvPr/>
        </p:nvSpPr>
        <p:spPr>
          <a:xfrm>
            <a:off x="1722120" y="1929197"/>
            <a:ext cx="87477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500">
                <a:solidFill>
                  <a:srgbClr val="250157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THANK YOU!</a:t>
            </a:r>
            <a:endParaRPr lang="en-US" sz="11500">
              <a:solidFill>
                <a:srgbClr val="250157"/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" name="Łuk blokowy 4">
            <a:extLst>
              <a:ext uri="{FF2B5EF4-FFF2-40B4-BE49-F238E27FC236}">
                <a16:creationId xmlns:a16="http://schemas.microsoft.com/office/drawing/2014/main" id="{0C24EFAA-5724-14C3-2CE0-6060D09DA6A6}"/>
              </a:ext>
            </a:extLst>
          </p:cNvPr>
          <p:cNvSpPr/>
          <p:nvPr/>
        </p:nvSpPr>
        <p:spPr>
          <a:xfrm rot="5146026">
            <a:off x="-1718344" y="986857"/>
            <a:ext cx="3322320" cy="1463040"/>
          </a:xfrm>
          <a:prstGeom prst="blockArc">
            <a:avLst>
              <a:gd name="adj1" fmla="val 10800000"/>
              <a:gd name="adj2" fmla="val 535202"/>
              <a:gd name="adj3" fmla="val 23552"/>
            </a:avLst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Łuk blokowy 5">
            <a:extLst>
              <a:ext uri="{FF2B5EF4-FFF2-40B4-BE49-F238E27FC236}">
                <a16:creationId xmlns:a16="http://schemas.microsoft.com/office/drawing/2014/main" id="{C990201D-3913-2B01-9581-45BA673171C9}"/>
              </a:ext>
            </a:extLst>
          </p:cNvPr>
          <p:cNvSpPr/>
          <p:nvPr/>
        </p:nvSpPr>
        <p:spPr>
          <a:xfrm rot="7350761">
            <a:off x="-1033092" y="-183631"/>
            <a:ext cx="3202691" cy="1463040"/>
          </a:xfrm>
          <a:prstGeom prst="blockArc">
            <a:avLst/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Łuk blokowy 6">
            <a:extLst>
              <a:ext uri="{FF2B5EF4-FFF2-40B4-BE49-F238E27FC236}">
                <a16:creationId xmlns:a16="http://schemas.microsoft.com/office/drawing/2014/main" id="{C7BF5182-3F60-7790-8609-8EFB9CC5981E}"/>
              </a:ext>
            </a:extLst>
          </p:cNvPr>
          <p:cNvSpPr/>
          <p:nvPr/>
        </p:nvSpPr>
        <p:spPr>
          <a:xfrm rot="20101985">
            <a:off x="10947467" y="3992429"/>
            <a:ext cx="4101433" cy="2856090"/>
          </a:xfrm>
          <a:prstGeom prst="blockArc">
            <a:avLst>
              <a:gd name="adj1" fmla="val 8669613"/>
              <a:gd name="adj2" fmla="val 18071947"/>
              <a:gd name="adj3" fmla="val 6397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Łuk blokowy 7">
            <a:extLst>
              <a:ext uri="{FF2B5EF4-FFF2-40B4-BE49-F238E27FC236}">
                <a16:creationId xmlns:a16="http://schemas.microsoft.com/office/drawing/2014/main" id="{0D7AAA03-A371-8E21-8B22-B0781CDF283A}"/>
              </a:ext>
            </a:extLst>
          </p:cNvPr>
          <p:cNvSpPr/>
          <p:nvPr/>
        </p:nvSpPr>
        <p:spPr>
          <a:xfrm rot="5400000">
            <a:off x="8674386" y="7089093"/>
            <a:ext cx="3723897" cy="1703007"/>
          </a:xfrm>
          <a:prstGeom prst="blockArc">
            <a:avLst>
              <a:gd name="adj1" fmla="val 8669613"/>
              <a:gd name="adj2" fmla="val 16452000"/>
              <a:gd name="adj3" fmla="val 13272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D68899D-54EC-8AC0-8530-39FD03EE3F6E}"/>
              </a:ext>
            </a:extLst>
          </p:cNvPr>
          <p:cNvSpPr txBox="1"/>
          <p:nvPr/>
        </p:nvSpPr>
        <p:spPr>
          <a:xfrm>
            <a:off x="3632200" y="3791245"/>
            <a:ext cx="492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>
                <a:solidFill>
                  <a:srgbClr val="827C8C"/>
                </a:solidFill>
              </a:rPr>
              <a:t>DO YOU HAVE ANY QUESTIONS?</a:t>
            </a:r>
            <a:endParaRPr lang="en-US" sz="2800">
              <a:solidFill>
                <a:srgbClr val="827C8C"/>
              </a:solidFill>
            </a:endParaRPr>
          </a:p>
        </p:txBody>
      </p:sp>
      <p:pic>
        <p:nvPicPr>
          <p:cNvPr id="3" name="Picture 8" descr="Diagram&#10;&#10;Description automatically generated">
            <a:extLst>
              <a:ext uri="{FF2B5EF4-FFF2-40B4-BE49-F238E27FC236}">
                <a16:creationId xmlns:a16="http://schemas.microsoft.com/office/drawing/2014/main" id="{FB19220A-05AA-D7C9-923B-0B721849A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" y="-9717"/>
            <a:ext cx="12197644" cy="686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68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570A898-9E2D-1D7E-0F98-62BC4961B7CF}"/>
              </a:ext>
            </a:extLst>
          </p:cNvPr>
          <p:cNvSpPr txBox="1"/>
          <p:nvPr/>
        </p:nvSpPr>
        <p:spPr>
          <a:xfrm>
            <a:off x="525865" y="308637"/>
            <a:ext cx="10640754" cy="77584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Timeline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DA53A15-B0D6-FC58-3485-5F7AE2096283}"/>
              </a:ext>
            </a:extLst>
          </p:cNvPr>
          <p:cNvSpPr txBox="1"/>
          <p:nvPr/>
        </p:nvSpPr>
        <p:spPr>
          <a:xfrm>
            <a:off x="312324" y="2906367"/>
            <a:ext cx="1188303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400">
                <a:cs typeface="Calibri"/>
              </a:rPr>
              <a:t>Problem --&gt; Requiremnents --&gt; Proposed solution --&gt;  Prototype --&gt; Conclusion --&gt; Video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BE48D23-07AE-BEB1-357A-25DA7FAFEB9B}"/>
              </a:ext>
            </a:extLst>
          </p:cNvPr>
          <p:cNvSpPr txBox="1"/>
          <p:nvPr/>
        </p:nvSpPr>
        <p:spPr>
          <a:xfrm>
            <a:off x="6452681" y="5042170"/>
            <a:ext cx="361544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>
                <a:cs typeface="Calibri"/>
              </a:rPr>
              <a:t>Just make it look </a:t>
            </a:r>
            <a:r>
              <a:rPr lang="sv-SE" err="1">
                <a:cs typeface="Calibri"/>
              </a:rPr>
              <a:t>nice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if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you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have</a:t>
            </a:r>
            <a:r>
              <a:rPr lang="sv-SE">
                <a:cs typeface="Calibri"/>
              </a:rPr>
              <a:t> a </a:t>
            </a:r>
            <a:r>
              <a:rPr lang="sv-SE" err="1">
                <a:cs typeface="Calibri"/>
              </a:rPr>
              <a:t>good</a:t>
            </a:r>
            <a:r>
              <a:rPr lang="sv-SE">
                <a:cs typeface="Calibri"/>
              </a:rPr>
              <a:t> template Lahore, </a:t>
            </a:r>
            <a:r>
              <a:rPr lang="sv-SE" err="1">
                <a:cs typeface="Calibri"/>
              </a:rPr>
              <a:t>thanks</a:t>
            </a:r>
            <a:r>
              <a:rPr lang="sv-SE">
                <a:cs typeface="Calibri"/>
              </a:rPr>
              <a:t>! , Felix</a:t>
            </a:r>
            <a:endParaRPr lang="sv-SE"/>
          </a:p>
          <a:p>
            <a:endParaRPr lang="sv-SE">
              <a:cs typeface="Calibri"/>
            </a:endParaRPr>
          </a:p>
        </p:txBody>
      </p:sp>
      <p:pic>
        <p:nvPicPr>
          <p:cNvPr id="4" name="Picture 3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6ABE86FB-170A-6ADE-234C-0EC1AA979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7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C97F51F-C68F-E1EC-B282-E9561F829817}"/>
              </a:ext>
            </a:extLst>
          </p:cNvPr>
          <p:cNvSpPr txBox="1"/>
          <p:nvPr/>
        </p:nvSpPr>
        <p:spPr>
          <a:xfrm>
            <a:off x="1556454" y="812305"/>
            <a:ext cx="90790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>
                <a:solidFill>
                  <a:srgbClr val="827C8C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PROBLEM DEFINITION</a:t>
            </a:r>
            <a:endParaRPr lang="en-US" sz="6600">
              <a:solidFill>
                <a:srgbClr val="827C8C"/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CABFB85-0160-744F-04EB-C7B1F68652CD}"/>
              </a:ext>
            </a:extLst>
          </p:cNvPr>
          <p:cNvSpPr txBox="1"/>
          <p:nvPr/>
        </p:nvSpPr>
        <p:spPr>
          <a:xfrm>
            <a:off x="1236980" y="2453978"/>
            <a:ext cx="97180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>
                <a:solidFill>
                  <a:srgbClr val="333333"/>
                </a:solidFill>
                <a:effectLst/>
                <a:latin typeface="Helvetica Neue"/>
              </a:rPr>
              <a:t>The final problem that the project wants to address is the </a:t>
            </a:r>
            <a:r>
              <a:rPr lang="en-US" sz="2400" b="1" i="0">
                <a:solidFill>
                  <a:srgbClr val="250157"/>
                </a:solidFill>
                <a:effectLst/>
                <a:latin typeface="Helvetica Neue"/>
              </a:rPr>
              <a:t>lack of social interaction and participation in public urban areas</a:t>
            </a:r>
            <a:r>
              <a:rPr lang="en-US" sz="2400" b="0" i="0">
                <a:solidFill>
                  <a:srgbClr val="333333"/>
                </a:solidFill>
                <a:effectLst/>
                <a:latin typeface="Helvetica Neue"/>
              </a:rPr>
              <a:t>. The manner in which people can be stimulated to socially interact with each other and their environment in a fun and unique way is to be explored and investigated and the solution must be as universal as possible.</a:t>
            </a:r>
            <a:endParaRPr lang="en-US" sz="2400"/>
          </a:p>
        </p:txBody>
      </p:sp>
      <p:sp>
        <p:nvSpPr>
          <p:cNvPr id="5" name="Łuk blokowy 4">
            <a:extLst>
              <a:ext uri="{FF2B5EF4-FFF2-40B4-BE49-F238E27FC236}">
                <a16:creationId xmlns:a16="http://schemas.microsoft.com/office/drawing/2014/main" id="{0C24EFAA-5724-14C3-2CE0-6060D09DA6A6}"/>
              </a:ext>
            </a:extLst>
          </p:cNvPr>
          <p:cNvSpPr/>
          <p:nvPr/>
        </p:nvSpPr>
        <p:spPr>
          <a:xfrm rot="2821241">
            <a:off x="-1452881" y="5333999"/>
            <a:ext cx="3322320" cy="1463040"/>
          </a:xfrm>
          <a:prstGeom prst="blockArc">
            <a:avLst/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Łuk blokowy 5">
            <a:extLst>
              <a:ext uri="{FF2B5EF4-FFF2-40B4-BE49-F238E27FC236}">
                <a16:creationId xmlns:a16="http://schemas.microsoft.com/office/drawing/2014/main" id="{C990201D-3913-2B01-9581-45BA673171C9}"/>
              </a:ext>
            </a:extLst>
          </p:cNvPr>
          <p:cNvSpPr/>
          <p:nvPr/>
        </p:nvSpPr>
        <p:spPr>
          <a:xfrm rot="5034332">
            <a:off x="-1764612" y="3677168"/>
            <a:ext cx="3202691" cy="1463040"/>
          </a:xfrm>
          <a:prstGeom prst="blockArc">
            <a:avLst/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Łuk blokowy 6">
            <a:extLst>
              <a:ext uri="{FF2B5EF4-FFF2-40B4-BE49-F238E27FC236}">
                <a16:creationId xmlns:a16="http://schemas.microsoft.com/office/drawing/2014/main" id="{C7BF5182-3F60-7790-8609-8EFB9CC5981E}"/>
              </a:ext>
            </a:extLst>
          </p:cNvPr>
          <p:cNvSpPr/>
          <p:nvPr/>
        </p:nvSpPr>
        <p:spPr>
          <a:xfrm rot="20101985">
            <a:off x="10947467" y="3992429"/>
            <a:ext cx="4101433" cy="2856090"/>
          </a:xfrm>
          <a:prstGeom prst="blockArc">
            <a:avLst>
              <a:gd name="adj1" fmla="val 8669613"/>
              <a:gd name="adj2" fmla="val 18071947"/>
              <a:gd name="adj3" fmla="val 6397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Łuk blokowy 7">
            <a:extLst>
              <a:ext uri="{FF2B5EF4-FFF2-40B4-BE49-F238E27FC236}">
                <a16:creationId xmlns:a16="http://schemas.microsoft.com/office/drawing/2014/main" id="{0D7AAA03-A371-8E21-8B22-B0781CDF283A}"/>
              </a:ext>
            </a:extLst>
          </p:cNvPr>
          <p:cNvSpPr/>
          <p:nvPr/>
        </p:nvSpPr>
        <p:spPr>
          <a:xfrm rot="5400000">
            <a:off x="8674386" y="7089093"/>
            <a:ext cx="3723897" cy="1703007"/>
          </a:xfrm>
          <a:prstGeom prst="blockArc">
            <a:avLst>
              <a:gd name="adj1" fmla="val 8669613"/>
              <a:gd name="adj2" fmla="val 16452000"/>
              <a:gd name="adj3" fmla="val 13272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Grafika 8" descr="Grupa kobiet kontur">
            <a:extLst>
              <a:ext uri="{FF2B5EF4-FFF2-40B4-BE49-F238E27FC236}">
                <a16:creationId xmlns:a16="http://schemas.microsoft.com/office/drawing/2014/main" id="{E0C5FF71-4859-BC33-E9EE-057811B34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980" y="4889593"/>
            <a:ext cx="3578882" cy="3578882"/>
          </a:xfrm>
          <a:prstGeom prst="rect">
            <a:avLst/>
          </a:prstGeom>
        </p:spPr>
      </p:pic>
      <p:pic>
        <p:nvPicPr>
          <p:cNvPr id="10" name="Picture 9" descr="A person sitting on a bench&#10;&#10;Description automatically generated with medium confidence">
            <a:extLst>
              <a:ext uri="{FF2B5EF4-FFF2-40B4-BE49-F238E27FC236}">
                <a16:creationId xmlns:a16="http://schemas.microsoft.com/office/drawing/2014/main" id="{B73D8088-B38E-2583-A8EE-00B5A1071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1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74B8FAF-3FCD-01C9-FEAB-94FE29D45FDA}"/>
              </a:ext>
            </a:extLst>
          </p:cNvPr>
          <p:cNvSpPr/>
          <p:nvPr/>
        </p:nvSpPr>
        <p:spPr>
          <a:xfrm>
            <a:off x="-18782" y="0"/>
            <a:ext cx="12210782" cy="6858000"/>
          </a:xfrm>
          <a:prstGeom prst="rect">
            <a:avLst/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5F180D1-769D-AD9C-B48A-D3A0E88122D0}"/>
              </a:ext>
            </a:extLst>
          </p:cNvPr>
          <p:cNvSpPr/>
          <p:nvPr/>
        </p:nvSpPr>
        <p:spPr>
          <a:xfrm>
            <a:off x="132325" y="159018"/>
            <a:ext cx="11946130" cy="6614808"/>
          </a:xfrm>
          <a:prstGeom prst="roundRect">
            <a:avLst>
              <a:gd name="adj" fmla="val 5491"/>
            </a:avLst>
          </a:prstGeom>
          <a:solidFill>
            <a:schemeClr val="bg1"/>
          </a:solidFill>
          <a:ln w="3810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6897468-94CA-0232-799D-5E2D761C867F}"/>
              </a:ext>
            </a:extLst>
          </p:cNvPr>
          <p:cNvSpPr/>
          <p:nvPr/>
        </p:nvSpPr>
        <p:spPr>
          <a:xfrm>
            <a:off x="6874013" y="4326466"/>
            <a:ext cx="2661912" cy="236408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solidFill>
                <a:srgbClr val="250157"/>
              </a:solidFill>
              <a:latin typeface="HP Simplified" panose="020B0604020204020204" pitchFamily="3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12C242A-364E-4B5C-C849-EAC1C469ADDB}"/>
              </a:ext>
            </a:extLst>
          </p:cNvPr>
          <p:cNvSpPr/>
          <p:nvPr/>
        </p:nvSpPr>
        <p:spPr>
          <a:xfrm>
            <a:off x="2584425" y="1718004"/>
            <a:ext cx="2553992" cy="2318574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latin typeface="HP Simplified" panose="020B0604020204020204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4B5B848-2274-EC6A-103B-AE630E416E10}"/>
              </a:ext>
            </a:extLst>
          </p:cNvPr>
          <p:cNvSpPr/>
          <p:nvPr/>
        </p:nvSpPr>
        <p:spPr>
          <a:xfrm>
            <a:off x="6835589" y="1712164"/>
            <a:ext cx="2553992" cy="2318574"/>
          </a:xfrm>
          <a:prstGeom prst="ellipse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latin typeface="HP Simplified" panose="020B0604020204020204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EFE7395-0D08-1FDB-C192-BB16397B8C47}"/>
              </a:ext>
            </a:extLst>
          </p:cNvPr>
          <p:cNvSpPr/>
          <p:nvPr/>
        </p:nvSpPr>
        <p:spPr>
          <a:xfrm>
            <a:off x="2586413" y="4344854"/>
            <a:ext cx="2552003" cy="2318574"/>
          </a:xfrm>
          <a:prstGeom prst="ellipse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latin typeface="HP Simplified" panose="020B06040202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3E58EF-9EF9-1020-837C-2FDED1788FD5}"/>
              </a:ext>
            </a:extLst>
          </p:cNvPr>
          <p:cNvSpPr txBox="1"/>
          <p:nvPr/>
        </p:nvSpPr>
        <p:spPr>
          <a:xfrm>
            <a:off x="2662867" y="87111"/>
            <a:ext cx="7268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>
                <a:solidFill>
                  <a:srgbClr val="250157"/>
                </a:solidFill>
                <a:latin typeface="HP Simplified Light" panose="020B0404020204020204" pitchFamily="34" charset="0"/>
              </a:rPr>
              <a:t>Preliminary studies</a:t>
            </a:r>
            <a:endParaRPr lang="en-BE" sz="6600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CFD836-1756-B8AC-BE62-A111BC64C737}"/>
              </a:ext>
            </a:extLst>
          </p:cNvPr>
          <p:cNvSpPr txBox="1"/>
          <p:nvPr/>
        </p:nvSpPr>
        <p:spPr>
          <a:xfrm>
            <a:off x="2895425" y="2338757"/>
            <a:ext cx="2426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Project</a:t>
            </a:r>
          </a:p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Management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A869DD-BDCF-F78A-6851-B6F2D3BC1C27}"/>
              </a:ext>
            </a:extLst>
          </p:cNvPr>
          <p:cNvSpPr txBox="1"/>
          <p:nvPr/>
        </p:nvSpPr>
        <p:spPr>
          <a:xfrm>
            <a:off x="7124925" y="5242531"/>
            <a:ext cx="2318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Sustainability</a:t>
            </a:r>
            <a:endParaRPr lang="en-BE" sz="2800">
              <a:solidFill>
                <a:srgbClr val="888888"/>
              </a:solidFill>
              <a:latin typeface="HP Simplified" panose="020B06040202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17FC12-721F-F75F-8A11-740A76053538}"/>
              </a:ext>
            </a:extLst>
          </p:cNvPr>
          <p:cNvSpPr txBox="1"/>
          <p:nvPr/>
        </p:nvSpPr>
        <p:spPr>
          <a:xfrm>
            <a:off x="3059834" y="5242531"/>
            <a:ext cx="2059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Marketing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029D1A-18B3-ED43-9286-E451263E1A04}"/>
              </a:ext>
            </a:extLst>
          </p:cNvPr>
          <p:cNvSpPr txBox="1"/>
          <p:nvPr/>
        </p:nvSpPr>
        <p:spPr>
          <a:xfrm>
            <a:off x="7471495" y="2554200"/>
            <a:ext cx="2059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 Ethics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9EE862E-B796-D673-AB90-2AA934EE8639}"/>
              </a:ext>
            </a:extLst>
          </p:cNvPr>
          <p:cNvSpPr/>
          <p:nvPr/>
        </p:nvSpPr>
        <p:spPr>
          <a:xfrm>
            <a:off x="119409" y="126460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03DC50-D39F-9689-F36A-F3FA7D90F97A}"/>
              </a:ext>
            </a:extLst>
          </p:cNvPr>
          <p:cNvSpPr/>
          <p:nvPr/>
        </p:nvSpPr>
        <p:spPr>
          <a:xfrm>
            <a:off x="11816484" y="126460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1804877-435A-0AEF-5629-2B88AF3B223B}"/>
              </a:ext>
            </a:extLst>
          </p:cNvPr>
          <p:cNvSpPr/>
          <p:nvPr/>
        </p:nvSpPr>
        <p:spPr>
          <a:xfrm>
            <a:off x="80987" y="6488348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20A89EA-B343-990D-6AE7-8EE69F279F4E}"/>
              </a:ext>
            </a:extLst>
          </p:cNvPr>
          <p:cNvSpPr/>
          <p:nvPr/>
        </p:nvSpPr>
        <p:spPr>
          <a:xfrm>
            <a:off x="11829400" y="6474926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60D1967-4C5F-0F01-B141-64C1163CC73E}"/>
              </a:ext>
            </a:extLst>
          </p:cNvPr>
          <p:cNvSpPr/>
          <p:nvPr/>
        </p:nvSpPr>
        <p:spPr>
          <a:xfrm>
            <a:off x="10463026" y="646372"/>
            <a:ext cx="742828" cy="7428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BC1CDA2-0E5E-B739-E984-26BAB9790E59}"/>
              </a:ext>
            </a:extLst>
          </p:cNvPr>
          <p:cNvSpPr txBox="1"/>
          <p:nvPr/>
        </p:nvSpPr>
        <p:spPr>
          <a:xfrm>
            <a:off x="4551032" y="984753"/>
            <a:ext cx="2824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250157"/>
                </a:solidFill>
              </a:rPr>
              <a:t>Requirements</a:t>
            </a:r>
            <a:endParaRPr lang="en-BE" sz="3600">
              <a:solidFill>
                <a:srgbClr val="250157"/>
              </a:solidFill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15611C18-E47C-411E-07F0-07F47CC2A67C}"/>
              </a:ext>
            </a:extLst>
          </p:cNvPr>
          <p:cNvSpPr/>
          <p:nvPr/>
        </p:nvSpPr>
        <p:spPr>
          <a:xfrm>
            <a:off x="8633851" y="1320374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DCF1012A-B320-D742-2264-9798B647B335}"/>
              </a:ext>
            </a:extLst>
          </p:cNvPr>
          <p:cNvSpPr/>
          <p:nvPr/>
        </p:nvSpPr>
        <p:spPr>
          <a:xfrm>
            <a:off x="6262172" y="2574407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A13C3DA8-20F4-3374-B870-D56E58EB39B8}"/>
              </a:ext>
            </a:extLst>
          </p:cNvPr>
          <p:cNvSpPr/>
          <p:nvPr/>
        </p:nvSpPr>
        <p:spPr>
          <a:xfrm>
            <a:off x="9187816" y="3039985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829B9618-0D4B-6A54-7550-72B97EEAE4E3}"/>
              </a:ext>
            </a:extLst>
          </p:cNvPr>
          <p:cNvSpPr/>
          <p:nvPr/>
        </p:nvSpPr>
        <p:spPr>
          <a:xfrm>
            <a:off x="9100754" y="4312710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D9009B71-AD2A-38F6-CC25-8259399D0B37}"/>
              </a:ext>
            </a:extLst>
          </p:cNvPr>
          <p:cNvSpPr/>
          <p:nvPr/>
        </p:nvSpPr>
        <p:spPr>
          <a:xfrm>
            <a:off x="6458469" y="4504718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6B367ED5-0055-98E1-08BD-2A4D7A9EBD61}"/>
              </a:ext>
            </a:extLst>
          </p:cNvPr>
          <p:cNvSpPr/>
          <p:nvPr/>
        </p:nvSpPr>
        <p:spPr>
          <a:xfrm>
            <a:off x="9187997" y="5883491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509C3690-FFD4-1757-8DAA-5B2928A5CEB7}"/>
              </a:ext>
            </a:extLst>
          </p:cNvPr>
          <p:cNvSpPr/>
          <p:nvPr/>
        </p:nvSpPr>
        <p:spPr>
          <a:xfrm>
            <a:off x="4945460" y="4681242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CB549022-33D0-C2A6-2D5B-EDC24EE62C5A}"/>
              </a:ext>
            </a:extLst>
          </p:cNvPr>
          <p:cNvSpPr/>
          <p:nvPr/>
        </p:nvSpPr>
        <p:spPr>
          <a:xfrm>
            <a:off x="2185437" y="4457170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6A92D53-57F9-EA47-F2F4-C69A138E20DA}"/>
              </a:ext>
            </a:extLst>
          </p:cNvPr>
          <p:cNvSpPr/>
          <p:nvPr/>
        </p:nvSpPr>
        <p:spPr>
          <a:xfrm>
            <a:off x="2185437" y="5833060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822FDD93-C778-7332-D879-11489E53A710}"/>
              </a:ext>
            </a:extLst>
          </p:cNvPr>
          <p:cNvSpPr/>
          <p:nvPr/>
        </p:nvSpPr>
        <p:spPr>
          <a:xfrm>
            <a:off x="4685415" y="3635625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2E331422-E3FF-47FB-8A4C-8A0098B58B96}"/>
              </a:ext>
            </a:extLst>
          </p:cNvPr>
          <p:cNvSpPr/>
          <p:nvPr/>
        </p:nvSpPr>
        <p:spPr>
          <a:xfrm>
            <a:off x="2243274" y="3275592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29A1292F-AF4D-73B2-9D0B-DEF9EDE55006}"/>
              </a:ext>
            </a:extLst>
          </p:cNvPr>
          <p:cNvSpPr/>
          <p:nvPr/>
        </p:nvSpPr>
        <p:spPr>
          <a:xfrm>
            <a:off x="2396528" y="1328990"/>
            <a:ext cx="781909" cy="8757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pic>
        <p:nvPicPr>
          <p:cNvPr id="127" name="Graphic 126" descr="Open hand with plant with solid fill">
            <a:extLst>
              <a:ext uri="{FF2B5EF4-FFF2-40B4-BE49-F238E27FC236}">
                <a16:creationId xmlns:a16="http://schemas.microsoft.com/office/drawing/2014/main" id="{78B5271C-BA0D-D10D-850E-7D00D7426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8105" y="4362747"/>
            <a:ext cx="590197" cy="590197"/>
          </a:xfrm>
          <a:prstGeom prst="rect">
            <a:avLst/>
          </a:prstGeom>
        </p:spPr>
      </p:pic>
      <p:sp>
        <p:nvSpPr>
          <p:cNvPr id="128" name="Doughnut 127">
            <a:extLst>
              <a:ext uri="{FF2B5EF4-FFF2-40B4-BE49-F238E27FC236}">
                <a16:creationId xmlns:a16="http://schemas.microsoft.com/office/drawing/2014/main" id="{C81D237F-06AC-6FCA-2BFA-1A5AB19A26C7}"/>
              </a:ext>
            </a:extLst>
          </p:cNvPr>
          <p:cNvSpPr/>
          <p:nvPr/>
        </p:nvSpPr>
        <p:spPr>
          <a:xfrm>
            <a:off x="9131847" y="4302207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29" name="Doughnut 128">
            <a:extLst>
              <a:ext uri="{FF2B5EF4-FFF2-40B4-BE49-F238E27FC236}">
                <a16:creationId xmlns:a16="http://schemas.microsoft.com/office/drawing/2014/main" id="{AB936CFA-415A-7065-21B2-A97A714FE0D2}"/>
              </a:ext>
            </a:extLst>
          </p:cNvPr>
          <p:cNvSpPr/>
          <p:nvPr/>
        </p:nvSpPr>
        <p:spPr>
          <a:xfrm>
            <a:off x="9196392" y="5898929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30" name="Doughnut 129">
            <a:extLst>
              <a:ext uri="{FF2B5EF4-FFF2-40B4-BE49-F238E27FC236}">
                <a16:creationId xmlns:a16="http://schemas.microsoft.com/office/drawing/2014/main" id="{1313F35C-952B-82A9-CBCA-432B19033CC1}"/>
              </a:ext>
            </a:extLst>
          </p:cNvPr>
          <p:cNvSpPr/>
          <p:nvPr/>
        </p:nvSpPr>
        <p:spPr>
          <a:xfrm>
            <a:off x="6333009" y="4496376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32" name="Graphic 131" descr="Earth globe: Americas with solid fill">
            <a:extLst>
              <a:ext uri="{FF2B5EF4-FFF2-40B4-BE49-F238E27FC236}">
                <a16:creationId xmlns:a16="http://schemas.microsoft.com/office/drawing/2014/main" id="{AEF3D9D0-68BC-6247-4DDC-CBA1DA2E1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8510" y="4560947"/>
            <a:ext cx="632389" cy="632389"/>
          </a:xfrm>
          <a:prstGeom prst="rect">
            <a:avLst/>
          </a:prstGeom>
        </p:spPr>
      </p:pic>
      <p:pic>
        <p:nvPicPr>
          <p:cNvPr id="134" name="Graphic 133" descr="Renewable Energy outline">
            <a:extLst>
              <a:ext uri="{FF2B5EF4-FFF2-40B4-BE49-F238E27FC236}">
                <a16:creationId xmlns:a16="http://schemas.microsoft.com/office/drawing/2014/main" id="{7154D919-13FD-319C-9F76-EC695625A3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20027" y="5958246"/>
            <a:ext cx="576493" cy="576493"/>
          </a:xfrm>
          <a:prstGeom prst="rect">
            <a:avLst/>
          </a:prstGeom>
        </p:spPr>
      </p:pic>
      <p:sp>
        <p:nvSpPr>
          <p:cNvPr id="135" name="Doughnut 134">
            <a:extLst>
              <a:ext uri="{FF2B5EF4-FFF2-40B4-BE49-F238E27FC236}">
                <a16:creationId xmlns:a16="http://schemas.microsoft.com/office/drawing/2014/main" id="{BF2BEE73-1384-876A-3F99-10EC51FB0D30}"/>
              </a:ext>
            </a:extLst>
          </p:cNvPr>
          <p:cNvSpPr/>
          <p:nvPr/>
        </p:nvSpPr>
        <p:spPr>
          <a:xfrm>
            <a:off x="8647878" y="1317770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37" name="Graphic 136" descr="Scales of justice with solid fill">
            <a:extLst>
              <a:ext uri="{FF2B5EF4-FFF2-40B4-BE49-F238E27FC236}">
                <a16:creationId xmlns:a16="http://schemas.microsoft.com/office/drawing/2014/main" id="{5BCD45CE-84B7-AF7A-87CA-61AF00EE18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68225" y="1386458"/>
            <a:ext cx="575667" cy="575667"/>
          </a:xfrm>
          <a:prstGeom prst="rect">
            <a:avLst/>
          </a:prstGeom>
        </p:spPr>
      </p:pic>
      <p:sp>
        <p:nvSpPr>
          <p:cNvPr id="138" name="Doughnut 137">
            <a:extLst>
              <a:ext uri="{FF2B5EF4-FFF2-40B4-BE49-F238E27FC236}">
                <a16:creationId xmlns:a16="http://schemas.microsoft.com/office/drawing/2014/main" id="{D2C0C393-EF7D-F7D6-06DB-A45FC17B3554}"/>
              </a:ext>
            </a:extLst>
          </p:cNvPr>
          <p:cNvSpPr/>
          <p:nvPr/>
        </p:nvSpPr>
        <p:spPr>
          <a:xfrm>
            <a:off x="9227099" y="3033074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40" name="Graphic 139" descr="Cheers with solid fill">
            <a:extLst>
              <a:ext uri="{FF2B5EF4-FFF2-40B4-BE49-F238E27FC236}">
                <a16:creationId xmlns:a16="http://schemas.microsoft.com/office/drawing/2014/main" id="{9087109F-C92D-2DD8-EBEA-7F5FB85A94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20027" y="3108225"/>
            <a:ext cx="555520" cy="555520"/>
          </a:xfrm>
          <a:prstGeom prst="rect">
            <a:avLst/>
          </a:prstGeom>
        </p:spPr>
      </p:pic>
      <p:sp>
        <p:nvSpPr>
          <p:cNvPr id="141" name="Doughnut 140">
            <a:extLst>
              <a:ext uri="{FF2B5EF4-FFF2-40B4-BE49-F238E27FC236}">
                <a16:creationId xmlns:a16="http://schemas.microsoft.com/office/drawing/2014/main" id="{FBBA0AD2-14F5-2BFA-5414-AE2A91339058}"/>
              </a:ext>
            </a:extLst>
          </p:cNvPr>
          <p:cNvSpPr/>
          <p:nvPr/>
        </p:nvSpPr>
        <p:spPr>
          <a:xfrm>
            <a:off x="6133360" y="2566065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43" name="Graphic 142" descr="World outline">
            <a:extLst>
              <a:ext uri="{FF2B5EF4-FFF2-40B4-BE49-F238E27FC236}">
                <a16:creationId xmlns:a16="http://schemas.microsoft.com/office/drawing/2014/main" id="{78F5C560-25BA-037C-4F15-C4EF5A33E9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91091" y="2574407"/>
            <a:ext cx="702953" cy="702953"/>
          </a:xfrm>
          <a:prstGeom prst="rect">
            <a:avLst/>
          </a:prstGeom>
        </p:spPr>
      </p:pic>
      <p:sp>
        <p:nvSpPr>
          <p:cNvPr id="144" name="Doughnut 143">
            <a:extLst>
              <a:ext uri="{FF2B5EF4-FFF2-40B4-BE49-F238E27FC236}">
                <a16:creationId xmlns:a16="http://schemas.microsoft.com/office/drawing/2014/main" id="{4BE288CA-E6E1-F083-56C9-E29A823410BD}"/>
              </a:ext>
            </a:extLst>
          </p:cNvPr>
          <p:cNvSpPr/>
          <p:nvPr/>
        </p:nvSpPr>
        <p:spPr>
          <a:xfrm>
            <a:off x="4725370" y="3516647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45" name="Doughnut 144">
            <a:extLst>
              <a:ext uri="{FF2B5EF4-FFF2-40B4-BE49-F238E27FC236}">
                <a16:creationId xmlns:a16="http://schemas.microsoft.com/office/drawing/2014/main" id="{1D18DB70-112F-0C89-957E-263FD3B03DD7}"/>
              </a:ext>
            </a:extLst>
          </p:cNvPr>
          <p:cNvSpPr/>
          <p:nvPr/>
        </p:nvSpPr>
        <p:spPr>
          <a:xfrm>
            <a:off x="2354362" y="1444445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46" name="Doughnut 145">
            <a:extLst>
              <a:ext uri="{FF2B5EF4-FFF2-40B4-BE49-F238E27FC236}">
                <a16:creationId xmlns:a16="http://schemas.microsoft.com/office/drawing/2014/main" id="{A04AEA71-358D-7669-A9DC-95684FA0FCD6}"/>
              </a:ext>
            </a:extLst>
          </p:cNvPr>
          <p:cNvSpPr/>
          <p:nvPr/>
        </p:nvSpPr>
        <p:spPr>
          <a:xfrm>
            <a:off x="2099366" y="3272344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48" name="Graphic 147" descr="Stopwatch with solid fill">
            <a:extLst>
              <a:ext uri="{FF2B5EF4-FFF2-40B4-BE49-F238E27FC236}">
                <a16:creationId xmlns:a16="http://schemas.microsoft.com/office/drawing/2014/main" id="{9FF2674F-61CD-8A89-DD45-BB834C1334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8079" y="3508600"/>
            <a:ext cx="727169" cy="727169"/>
          </a:xfrm>
          <a:prstGeom prst="rect">
            <a:avLst/>
          </a:prstGeom>
        </p:spPr>
      </p:pic>
      <p:pic>
        <p:nvPicPr>
          <p:cNvPr id="150" name="Graphic 149" descr="Clipboard Badge outline">
            <a:extLst>
              <a:ext uri="{FF2B5EF4-FFF2-40B4-BE49-F238E27FC236}">
                <a16:creationId xmlns:a16="http://schemas.microsoft.com/office/drawing/2014/main" id="{87DD2FDA-1632-720B-4966-1998252C15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33895" y="3369030"/>
            <a:ext cx="541630" cy="541630"/>
          </a:xfrm>
          <a:prstGeom prst="rect">
            <a:avLst/>
          </a:prstGeom>
        </p:spPr>
      </p:pic>
      <p:pic>
        <p:nvPicPr>
          <p:cNvPr id="152" name="Graphic 151" descr="Decision chart with solid fill">
            <a:extLst>
              <a:ext uri="{FF2B5EF4-FFF2-40B4-BE49-F238E27FC236}">
                <a16:creationId xmlns:a16="http://schemas.microsoft.com/office/drawing/2014/main" id="{20D252ED-25A4-2BA4-7570-3CFE0E6CF05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90624" y="1506709"/>
            <a:ext cx="569405" cy="569405"/>
          </a:xfrm>
          <a:prstGeom prst="rect">
            <a:avLst/>
          </a:prstGeom>
        </p:spPr>
      </p:pic>
      <p:sp>
        <p:nvSpPr>
          <p:cNvPr id="153" name="Doughnut 152">
            <a:extLst>
              <a:ext uri="{FF2B5EF4-FFF2-40B4-BE49-F238E27FC236}">
                <a16:creationId xmlns:a16="http://schemas.microsoft.com/office/drawing/2014/main" id="{BEFED882-5F7A-3A55-9F82-7175F82B1D26}"/>
              </a:ext>
            </a:extLst>
          </p:cNvPr>
          <p:cNvSpPr/>
          <p:nvPr/>
        </p:nvSpPr>
        <p:spPr>
          <a:xfrm>
            <a:off x="4955717" y="4681242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54" name="Doughnut 153">
            <a:extLst>
              <a:ext uri="{FF2B5EF4-FFF2-40B4-BE49-F238E27FC236}">
                <a16:creationId xmlns:a16="http://schemas.microsoft.com/office/drawing/2014/main" id="{173F2E95-8438-CB4A-F4E2-985B7E64F0BE}"/>
              </a:ext>
            </a:extLst>
          </p:cNvPr>
          <p:cNvSpPr/>
          <p:nvPr/>
        </p:nvSpPr>
        <p:spPr>
          <a:xfrm>
            <a:off x="2042045" y="4453922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55" name="Doughnut 154">
            <a:extLst>
              <a:ext uri="{FF2B5EF4-FFF2-40B4-BE49-F238E27FC236}">
                <a16:creationId xmlns:a16="http://schemas.microsoft.com/office/drawing/2014/main" id="{1A48B163-FBC2-F62D-4E8B-78DE2C6F39AC}"/>
              </a:ext>
            </a:extLst>
          </p:cNvPr>
          <p:cNvSpPr/>
          <p:nvPr/>
        </p:nvSpPr>
        <p:spPr>
          <a:xfrm>
            <a:off x="2040744" y="5833059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57" name="Graphic 156" descr="Upward trend with solid fill">
            <a:extLst>
              <a:ext uri="{FF2B5EF4-FFF2-40B4-BE49-F238E27FC236}">
                <a16:creationId xmlns:a16="http://schemas.microsoft.com/office/drawing/2014/main" id="{B6DFD512-9978-D28E-5F51-2E4462DBF1C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161100" y="5929026"/>
            <a:ext cx="576493" cy="576493"/>
          </a:xfrm>
          <a:prstGeom prst="rect">
            <a:avLst/>
          </a:prstGeom>
        </p:spPr>
      </p:pic>
      <p:pic>
        <p:nvPicPr>
          <p:cNvPr id="159" name="Graphic 158" descr="Research with solid fill">
            <a:extLst>
              <a:ext uri="{FF2B5EF4-FFF2-40B4-BE49-F238E27FC236}">
                <a16:creationId xmlns:a16="http://schemas.microsoft.com/office/drawing/2014/main" id="{30AD6AD2-E22B-675E-AD86-33CE478E81F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074344" y="4781327"/>
            <a:ext cx="521707" cy="521707"/>
          </a:xfrm>
          <a:prstGeom prst="rect">
            <a:avLst/>
          </a:prstGeom>
        </p:spPr>
      </p:pic>
      <p:pic>
        <p:nvPicPr>
          <p:cNvPr id="161" name="Graphic 160" descr="Building with solid fill">
            <a:extLst>
              <a:ext uri="{FF2B5EF4-FFF2-40B4-BE49-F238E27FC236}">
                <a16:creationId xmlns:a16="http://schemas.microsoft.com/office/drawing/2014/main" id="{499307F4-A274-84C2-1FB5-9E8945255B2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174358" y="4560947"/>
            <a:ext cx="549975" cy="54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74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080D7FEE-18F2-72F4-F2E4-A1B3A2716E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87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iagram&#10;&#10;Description automatically generated">
            <a:extLst>
              <a:ext uri="{FF2B5EF4-FFF2-40B4-BE49-F238E27FC236}">
                <a16:creationId xmlns:a16="http://schemas.microsoft.com/office/drawing/2014/main" id="{4341A1C5-A88D-B127-74A5-4647DBA3F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956" y="-6928"/>
            <a:ext cx="4859866" cy="6871856"/>
          </a:xfrm>
          <a:prstGeom prst="rect">
            <a:avLst/>
          </a:prstGeom>
        </p:spPr>
      </p:pic>
      <p:pic>
        <p:nvPicPr>
          <p:cNvPr id="4" name="Picture 3" descr="A picture containing design&#10;&#10;Description automatically generated with low confidence">
            <a:extLst>
              <a:ext uri="{FF2B5EF4-FFF2-40B4-BE49-F238E27FC236}">
                <a16:creationId xmlns:a16="http://schemas.microsoft.com/office/drawing/2014/main" id="{4BBD3927-E7F2-EE21-F926-C8098C583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4830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2CB3A1-C9EA-1748-60BE-1DBA3A11EBFB}"/>
              </a:ext>
            </a:extLst>
          </p:cNvPr>
          <p:cNvSpPr txBox="1"/>
          <p:nvPr/>
        </p:nvSpPr>
        <p:spPr>
          <a:xfrm>
            <a:off x="4970221" y="-103088"/>
            <a:ext cx="72682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rgbClr val="250157"/>
                </a:solidFill>
                <a:latin typeface="HP Simplified Light" panose="020B0404020204020204" pitchFamily="34" charset="0"/>
              </a:rPr>
              <a:t>Proposed</a:t>
            </a:r>
          </a:p>
          <a:p>
            <a:r>
              <a:rPr lang="en-GB" sz="4800">
                <a:solidFill>
                  <a:srgbClr val="250157"/>
                </a:solidFill>
                <a:latin typeface="HP Simplified Light" panose="020B0404020204020204" pitchFamily="34" charset="0"/>
              </a:rPr>
              <a:t>Solution</a:t>
            </a:r>
          </a:p>
          <a:p>
            <a:r>
              <a:rPr lang="en-GB" sz="2800">
                <a:solidFill>
                  <a:srgbClr val="250157"/>
                </a:solidFill>
                <a:latin typeface="HP Simplified Light" panose="020B0404020204020204" pitchFamily="34" charset="0"/>
              </a:rPr>
              <a:t>Sliding puzzle game</a:t>
            </a:r>
            <a:endParaRPr lang="en-BE" sz="2800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7D76CE-1A10-E172-9044-2E02D6BBB9EB}"/>
              </a:ext>
            </a:extLst>
          </p:cNvPr>
          <p:cNvCxnSpPr/>
          <p:nvPr/>
        </p:nvCxnSpPr>
        <p:spPr>
          <a:xfrm>
            <a:off x="5069840" y="2000548"/>
            <a:ext cx="0" cy="4633932"/>
          </a:xfrm>
          <a:prstGeom prst="line">
            <a:avLst/>
          </a:prstGeom>
          <a:ln w="12700">
            <a:solidFill>
              <a:srgbClr val="2501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2DFA63B-01B6-D02B-753D-F18FE456C348}"/>
              </a:ext>
            </a:extLst>
          </p:cNvPr>
          <p:cNvSpPr txBox="1"/>
          <p:nvPr/>
        </p:nvSpPr>
        <p:spPr>
          <a:xfrm>
            <a:off x="5141951" y="6085840"/>
            <a:ext cx="1897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Adjustable in height</a:t>
            </a:r>
            <a:r>
              <a:rPr lang="en-GB">
                <a:solidFill>
                  <a:srgbClr val="250157"/>
                </a:solidFill>
                <a:latin typeface="HP Simplified Light" panose="020B0404020204020204" pitchFamily="34" charset="0"/>
              </a:rPr>
              <a:t>- foot pedal</a:t>
            </a:r>
            <a:endParaRPr lang="en-BE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406C08-59FF-4C7A-6BB0-5B75E7FC74B2}"/>
              </a:ext>
            </a:extLst>
          </p:cNvPr>
          <p:cNvSpPr txBox="1"/>
          <p:nvPr/>
        </p:nvSpPr>
        <p:spPr>
          <a:xfrm>
            <a:off x="5141951" y="2082800"/>
            <a:ext cx="18979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Installed in public spaces</a:t>
            </a: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Take a photo &amp; solve the puzzle</a:t>
            </a: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Sliding puzzle pieces-</a:t>
            </a:r>
          </a:p>
          <a:p>
            <a:r>
              <a:rPr lang="en-GB">
                <a:solidFill>
                  <a:srgbClr val="250157"/>
                </a:solidFill>
                <a:latin typeface="HP Simplified Light" panose="020B0404020204020204" pitchFamily="34" charset="0"/>
              </a:rPr>
              <a:t>movement tracked by light sensors</a:t>
            </a:r>
            <a:endParaRPr lang="en-BE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EF946CB-DA5A-7163-2280-B19FA6F1B5DE}"/>
              </a:ext>
            </a:extLst>
          </p:cNvPr>
          <p:cNvSpPr/>
          <p:nvPr/>
        </p:nvSpPr>
        <p:spPr>
          <a:xfrm>
            <a:off x="5029705" y="2224554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04F9F33-98E5-C8F2-B626-C4D386A3076C}"/>
              </a:ext>
            </a:extLst>
          </p:cNvPr>
          <p:cNvSpPr/>
          <p:nvPr/>
        </p:nvSpPr>
        <p:spPr>
          <a:xfrm>
            <a:off x="5030453" y="3341911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C12EC42-6C91-63C9-C9C2-5ED0BFB7DCAB}"/>
              </a:ext>
            </a:extLst>
          </p:cNvPr>
          <p:cNvSpPr/>
          <p:nvPr/>
        </p:nvSpPr>
        <p:spPr>
          <a:xfrm>
            <a:off x="5036281" y="4418385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B72F5B-9F0A-9A4A-2AC2-8A204DFD4FB8}"/>
              </a:ext>
            </a:extLst>
          </p:cNvPr>
          <p:cNvSpPr/>
          <p:nvPr/>
        </p:nvSpPr>
        <p:spPr>
          <a:xfrm>
            <a:off x="5036281" y="6226865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55077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7DF4A3-F788-5370-BF65-C4AAE5DB195B}"/>
              </a:ext>
            </a:extLst>
          </p:cNvPr>
          <p:cNvSpPr/>
          <p:nvPr/>
        </p:nvSpPr>
        <p:spPr>
          <a:xfrm>
            <a:off x="80388" y="90435"/>
            <a:ext cx="11997731" cy="6672106"/>
          </a:xfrm>
          <a:prstGeom prst="roundRect">
            <a:avLst>
              <a:gd name="adj" fmla="val 5071"/>
            </a:avLst>
          </a:prstGeom>
          <a:noFill/>
          <a:ln w="571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9CF117-429B-61B8-673E-45B193761EC7}"/>
              </a:ext>
            </a:extLst>
          </p:cNvPr>
          <p:cNvSpPr/>
          <p:nvPr/>
        </p:nvSpPr>
        <p:spPr>
          <a:xfrm>
            <a:off x="63638" y="90435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3032CF-4C2A-7EF9-95A0-FA1F51E82732}"/>
              </a:ext>
            </a:extLst>
          </p:cNvPr>
          <p:cNvSpPr/>
          <p:nvPr/>
        </p:nvSpPr>
        <p:spPr>
          <a:xfrm>
            <a:off x="11903950" y="97133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F80E66-3CF9-57FC-0577-608913D3929F}"/>
              </a:ext>
            </a:extLst>
          </p:cNvPr>
          <p:cNvSpPr/>
          <p:nvPr/>
        </p:nvSpPr>
        <p:spPr>
          <a:xfrm>
            <a:off x="11887200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6527B4-7B31-B1FE-F1F1-F3642B15A682}"/>
              </a:ext>
            </a:extLst>
          </p:cNvPr>
          <p:cNvSpPr/>
          <p:nvPr/>
        </p:nvSpPr>
        <p:spPr>
          <a:xfrm>
            <a:off x="97133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2" name="Picture 7" descr="Diagram&#10;&#10;Description automatically generated">
            <a:extLst>
              <a:ext uri="{FF2B5EF4-FFF2-40B4-BE49-F238E27FC236}">
                <a16:creationId xmlns:a16="http://schemas.microsoft.com/office/drawing/2014/main" id="{9589783C-86B3-25F0-79E3-2C0333D60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77" r="-1766" b="1512"/>
          <a:stretch/>
        </p:blipFill>
        <p:spPr>
          <a:xfrm>
            <a:off x="1337733" y="100181"/>
            <a:ext cx="9670531" cy="6577892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84CE22E-23C2-7753-CC57-D66C9CC7AC8E}"/>
              </a:ext>
            </a:extLst>
          </p:cNvPr>
          <p:cNvSpPr/>
          <p:nvPr/>
        </p:nvSpPr>
        <p:spPr>
          <a:xfrm>
            <a:off x="9737596" y="146876"/>
            <a:ext cx="1193675" cy="1197145"/>
          </a:xfrm>
          <a:prstGeom prst="ellipse">
            <a:avLst/>
          </a:prstGeom>
          <a:noFill/>
          <a:ln w="19050"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057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E50773FF-23A5-5DE4-6B0F-5DE2D69A2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565" y="105103"/>
            <a:ext cx="9396481" cy="665916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7DF4A3-F788-5370-BF65-C4AAE5DB195B}"/>
              </a:ext>
            </a:extLst>
          </p:cNvPr>
          <p:cNvSpPr/>
          <p:nvPr/>
        </p:nvSpPr>
        <p:spPr>
          <a:xfrm>
            <a:off x="80388" y="90435"/>
            <a:ext cx="11997731" cy="6672106"/>
          </a:xfrm>
          <a:prstGeom prst="roundRect">
            <a:avLst>
              <a:gd name="adj" fmla="val 5071"/>
            </a:avLst>
          </a:prstGeom>
          <a:noFill/>
          <a:ln w="571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9CF117-429B-61B8-673E-45B193761EC7}"/>
              </a:ext>
            </a:extLst>
          </p:cNvPr>
          <p:cNvSpPr/>
          <p:nvPr/>
        </p:nvSpPr>
        <p:spPr>
          <a:xfrm>
            <a:off x="63638" y="90435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3032CF-4C2A-7EF9-95A0-FA1F51E82732}"/>
              </a:ext>
            </a:extLst>
          </p:cNvPr>
          <p:cNvSpPr/>
          <p:nvPr/>
        </p:nvSpPr>
        <p:spPr>
          <a:xfrm>
            <a:off x="11903950" y="97133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F80E66-3CF9-57FC-0577-608913D3929F}"/>
              </a:ext>
            </a:extLst>
          </p:cNvPr>
          <p:cNvSpPr/>
          <p:nvPr/>
        </p:nvSpPr>
        <p:spPr>
          <a:xfrm>
            <a:off x="11887200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6527B4-7B31-B1FE-F1F1-F3642B15A682}"/>
              </a:ext>
            </a:extLst>
          </p:cNvPr>
          <p:cNvSpPr/>
          <p:nvPr/>
        </p:nvSpPr>
        <p:spPr>
          <a:xfrm>
            <a:off x="97133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0ACD12-46C2-5590-BEB0-463FACBBA5B0}"/>
              </a:ext>
            </a:extLst>
          </p:cNvPr>
          <p:cNvSpPr/>
          <p:nvPr/>
        </p:nvSpPr>
        <p:spPr>
          <a:xfrm>
            <a:off x="718689" y="-132280"/>
            <a:ext cx="2530156" cy="2524295"/>
          </a:xfrm>
          <a:prstGeom prst="ellipse">
            <a:avLst/>
          </a:prstGeom>
          <a:noFill/>
          <a:ln w="190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1329E63-2354-1F34-7961-78158F9CDEAD}"/>
              </a:ext>
            </a:extLst>
          </p:cNvPr>
          <p:cNvSpPr/>
          <p:nvPr/>
        </p:nvSpPr>
        <p:spPr>
          <a:xfrm>
            <a:off x="1200045" y="4775007"/>
            <a:ext cx="1971088" cy="1958930"/>
          </a:xfrm>
          <a:prstGeom prst="ellipse">
            <a:avLst/>
          </a:prstGeom>
          <a:noFill/>
          <a:ln w="19050"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EBBA99-8F17-A54F-05AF-FD201E4C70A3}"/>
              </a:ext>
            </a:extLst>
          </p:cNvPr>
          <p:cNvSpPr/>
          <p:nvPr/>
        </p:nvSpPr>
        <p:spPr>
          <a:xfrm>
            <a:off x="7345551" y="1388389"/>
            <a:ext cx="852406" cy="1601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614907E-2FFD-F62B-C5EF-5CC8CE076452}"/>
              </a:ext>
            </a:extLst>
          </p:cNvPr>
          <p:cNvSpPr/>
          <p:nvPr/>
        </p:nvSpPr>
        <p:spPr>
          <a:xfrm>
            <a:off x="8007457" y="1872712"/>
            <a:ext cx="632847" cy="10977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49C45C-BC6F-2876-CCD9-228306ADBCB7}"/>
              </a:ext>
            </a:extLst>
          </p:cNvPr>
          <p:cNvSpPr txBox="1"/>
          <p:nvPr/>
        </p:nvSpPr>
        <p:spPr>
          <a:xfrm>
            <a:off x="10248425" y="297996"/>
            <a:ext cx="1652784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250157"/>
                </a:solidFill>
                <a:latin typeface="HP Simplified"/>
                <a:cs typeface="Calibri"/>
              </a:rPr>
              <a:t>Screen</a:t>
            </a:r>
            <a:endParaRPr lang="en-US" b="1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endParaRPr lang="en-US" sz="1600" b="1">
              <a:solidFill>
                <a:srgbClr val="250157"/>
              </a:solidFill>
              <a:latin typeface="HP Simplified"/>
              <a:cs typeface="Calibri"/>
            </a:endParaRPr>
          </a:p>
          <a:p>
            <a:endParaRPr lang="en-US" b="1">
              <a:solidFill>
                <a:srgbClr val="250157"/>
              </a:solidFill>
              <a:latin typeface="HP Simplified"/>
              <a:cs typeface="Calibri"/>
            </a:endParaRPr>
          </a:p>
          <a:p>
            <a:r>
              <a:rPr lang="en-US" b="1">
                <a:solidFill>
                  <a:srgbClr val="250157"/>
                </a:solidFill>
                <a:latin typeface="HP Simplified"/>
                <a:cs typeface="Calibri"/>
              </a:rPr>
              <a:t>Rubber insert</a:t>
            </a:r>
            <a:endParaRPr lang="en-US" b="1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endParaRPr lang="en-US" sz="1600" b="1">
              <a:solidFill>
                <a:srgbClr val="250157"/>
              </a:solidFill>
              <a:latin typeface="HP Simplified"/>
              <a:cs typeface="Calibri"/>
            </a:endParaRPr>
          </a:p>
          <a:p>
            <a:endParaRPr lang="en-US" b="1">
              <a:solidFill>
                <a:srgbClr val="250157"/>
              </a:solidFill>
              <a:latin typeface="HP Simplified"/>
              <a:cs typeface="Calibri"/>
            </a:endParaRPr>
          </a:p>
          <a:p>
            <a:r>
              <a:rPr lang="en-US" b="1" err="1">
                <a:solidFill>
                  <a:srgbClr val="250157"/>
                </a:solidFill>
                <a:latin typeface="HP Simplified"/>
                <a:cs typeface="Calibri"/>
              </a:rPr>
              <a:t>Aluminium</a:t>
            </a:r>
            <a:r>
              <a:rPr lang="en-US" b="1">
                <a:solidFill>
                  <a:srgbClr val="250157"/>
                </a:solidFill>
                <a:latin typeface="HP Simplified"/>
                <a:cs typeface="Calibri"/>
              </a:rPr>
              <a:t> screen frame</a:t>
            </a:r>
            <a:endParaRPr lang="en-US" b="1">
              <a:solidFill>
                <a:srgbClr val="000000"/>
              </a:solidFill>
              <a:latin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4698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be7809-b6be-4cda-a85c-56fb24533d1f">
      <Terms xmlns="http://schemas.microsoft.com/office/infopath/2007/PartnerControls"/>
    </lcf76f155ced4ddcb4097134ff3c332f>
    <TaxCatchAll xmlns="31c8c492-8019-4a5b-b267-0cf291dd2b0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2F5F0BC963D4FB0C49A4C5202DB00" ma:contentTypeVersion="13" ma:contentTypeDescription="Create a new document." ma:contentTypeScope="" ma:versionID="85c3be3d1754ef94c7eeba633c1bccbe">
  <xsd:schema xmlns:xsd="http://www.w3.org/2001/XMLSchema" xmlns:xs="http://www.w3.org/2001/XMLSchema" xmlns:p="http://schemas.microsoft.com/office/2006/metadata/properties" xmlns:ns2="84be7809-b6be-4cda-a85c-56fb24533d1f" xmlns:ns3="31c8c492-8019-4a5b-b267-0cf291dd2b0a" targetNamespace="http://schemas.microsoft.com/office/2006/metadata/properties" ma:root="true" ma:fieldsID="702a687ff020709a5fc8b1ec083e24fd" ns2:_="" ns3:_="">
    <xsd:import namespace="84be7809-b6be-4cda-a85c-56fb24533d1f"/>
    <xsd:import namespace="31c8c492-8019-4a5b-b267-0cf291dd2b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e7809-b6be-4cda-a85c-56fb24533d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bd39c20-4416-4a86-a41d-df69d8f2de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c8c492-8019-4a5b-b267-0cf291dd2b0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9a65ba2-1d10-40f8-83ab-a4787d64da75}" ma:internalName="TaxCatchAll" ma:showField="CatchAllData" ma:web="31c8c492-8019-4a5b-b267-0cf291dd2b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85E4F1-9521-42CB-85B6-4851F7DDD7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73E4EC-18A4-42AC-8C33-9AD987A22478}">
  <ds:schemaRefs>
    <ds:schemaRef ds:uri="31c8c492-8019-4a5b-b267-0cf291dd2b0a"/>
    <ds:schemaRef ds:uri="84be7809-b6be-4cda-a85c-56fb24533d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BDBE175-EF6D-4DBD-8678-40CAB2553B65}">
  <ds:schemaRefs>
    <ds:schemaRef ds:uri="31c8c492-8019-4a5b-b267-0cf291dd2b0a"/>
    <ds:schemaRef ds:uri="84be7809-b6be-4cda-a85c-56fb24533d1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Bredbild</PresentationFormat>
  <Slides>26</Slides>
  <Notes>2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27" baseType="lpstr">
      <vt:lpstr>Office Theme</vt:lpstr>
      <vt:lpstr>                          </vt:lpstr>
      <vt:lpstr>The work team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Prototype</vt:lpstr>
      <vt:lpstr>Prototype – How it works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Packaging 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” Logo and picture of everyone with names"</dc:title>
  <dc:creator>Felix Ljungkvist</dc:creator>
  <cp:revision>8</cp:revision>
  <dcterms:created xsi:type="dcterms:W3CDTF">2023-06-18T13:57:43Z</dcterms:created>
  <dcterms:modified xsi:type="dcterms:W3CDTF">2023-06-22T07:01:56Z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0x010100D772F5F0BC963D4FB0C49A4C5202DB00</vt:lpwstr>
  </property>
  <property fmtid="{D5CDD505-2E9C-101B-9397-08002B2CF9AE}" pid="3" name="MediaServiceImageTags">
    <vt:lpwstr/>
  </property>
</Properties>
</file>